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5"/>
  </p:notesMasterIdLst>
  <p:sldIdLst>
    <p:sldId id="256" r:id="rId5"/>
    <p:sldId id="1053" r:id="rId6"/>
    <p:sldId id="259" r:id="rId7"/>
    <p:sldId id="280" r:id="rId8"/>
    <p:sldId id="985" r:id="rId9"/>
    <p:sldId id="365" r:id="rId10"/>
    <p:sldId id="1057" r:id="rId11"/>
    <p:sldId id="1058" r:id="rId12"/>
    <p:sldId id="1037" r:id="rId13"/>
    <p:sldId id="1042" r:id="rId14"/>
    <p:sldId id="1038" r:id="rId15"/>
    <p:sldId id="1043" r:id="rId16"/>
    <p:sldId id="991" r:id="rId17"/>
    <p:sldId id="1010" r:id="rId18"/>
    <p:sldId id="1012" r:id="rId19"/>
    <p:sldId id="1050" r:id="rId20"/>
    <p:sldId id="1062" r:id="rId21"/>
    <p:sldId id="1063" r:id="rId22"/>
    <p:sldId id="1064" r:id="rId23"/>
    <p:sldId id="1065" r:id="rId24"/>
    <p:sldId id="1066" r:id="rId25"/>
    <p:sldId id="1067" r:id="rId26"/>
    <p:sldId id="1068" r:id="rId27"/>
    <p:sldId id="1069" r:id="rId28"/>
    <p:sldId id="1072" r:id="rId29"/>
    <p:sldId id="1073" r:id="rId30"/>
    <p:sldId id="1061" r:id="rId31"/>
    <p:sldId id="1070" r:id="rId32"/>
    <p:sldId id="1071" r:id="rId33"/>
    <p:sldId id="279" r:id="rId34"/>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02854-A47D-254F-A624-D96DD3DED8AE}">
          <p14:sldIdLst>
            <p14:sldId id="256"/>
            <p14:sldId id="1053"/>
          </p14:sldIdLst>
        </p14:section>
        <p14:section name="history of dyslexia" id="{FF7F9449-DB8A-A049-886C-2C60266DB772}">
          <p14:sldIdLst>
            <p14:sldId id="259"/>
            <p14:sldId id="280"/>
          </p14:sldIdLst>
        </p14:section>
        <p14:section name="The Rose Review" id="{121FFCDA-CE33-834B-A6A7-DA40D05373E8}">
          <p14:sldIdLst>
            <p14:sldId id="985"/>
            <p14:sldId id="365"/>
            <p14:sldId id="1057"/>
            <p14:sldId id="1058"/>
          </p14:sldIdLst>
        </p14:section>
        <p14:section name="What has happened 2009 onwards?" id="{CCD7369D-EBB9-CB47-9B25-F4D3AB320B61}">
          <p14:sldIdLst>
            <p14:sldId id="1037"/>
            <p14:sldId id="1042"/>
            <p14:sldId id="1038"/>
            <p14:sldId id="1043"/>
          </p14:sldIdLst>
        </p14:section>
        <p14:section name="delphi and CATALISE" id="{04F7F23D-53AD-7C4E-8145-41CCC70A3BD0}">
          <p14:sldIdLst>
            <p14:sldId id="991"/>
          </p14:sldIdLst>
        </p14:section>
        <p14:section name="What did we do?" id="{228A342E-5F5D-564C-AC1F-2CC7EA818315}">
          <p14:sldIdLst>
            <p14:sldId id="1010"/>
            <p14:sldId id="1012"/>
            <p14:sldId id="1050"/>
            <p14:sldId id="1062"/>
            <p14:sldId id="1063"/>
            <p14:sldId id="1064"/>
            <p14:sldId id="1065"/>
            <p14:sldId id="1066"/>
            <p14:sldId id="1067"/>
            <p14:sldId id="1068"/>
            <p14:sldId id="1069"/>
            <p14:sldId id="1072"/>
            <p14:sldId id="1073"/>
            <p14:sldId id="1061"/>
            <p14:sldId id="1070"/>
            <p14:sldId id="1071"/>
            <p14:sldId id="2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8D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FDDA2-F95E-9E4C-AB71-915548781C50}" v="34" dt="2024-05-03T13:43:28.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57055" autoAdjust="0"/>
  </p:normalViewPr>
  <p:slideViewPr>
    <p:cSldViewPr snapToGrid="0" showGuides="1">
      <p:cViewPr varScale="1">
        <p:scale>
          <a:sx n="57" d="100"/>
          <a:sy n="57" d="100"/>
        </p:scale>
        <p:origin x="1456" y="160"/>
      </p:cViewPr>
      <p:guideLst>
        <p:guide orient="horz" pos="2160"/>
        <p:guide pos="3840"/>
      </p:guideLst>
    </p:cSldViewPr>
  </p:slideViewPr>
  <p:notesTextViewPr>
    <p:cViewPr>
      <p:scale>
        <a:sx n="1" d="1"/>
        <a:sy n="1" d="1"/>
      </p:scale>
      <p:origin x="0" y="0"/>
    </p:cViewPr>
  </p:notesTextViewPr>
  <p:sorterViewPr>
    <p:cViewPr>
      <p:scale>
        <a:sx n="100" d="100"/>
        <a:sy n="100" d="100"/>
      </p:scale>
      <p:origin x="0" y="-12318"/>
    </p:cViewPr>
  </p:sorterViewPr>
  <p:notesViewPr>
    <p:cSldViewPr snapToGrid="0" showGuides="1">
      <p:cViewPr varScale="1">
        <p:scale>
          <a:sx n="89" d="100"/>
          <a:sy n="89" d="100"/>
        </p:scale>
        <p:origin x="259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arroll" userId="559d5863-5489-4d16-ae67-db2321442bae" providerId="ADAL" clId="{F2CFDDA2-F95E-9E4C-AB71-915548781C50}"/>
    <pc:docChg chg="custSel delSld modSld modSection">
      <pc:chgData name="Julia Carroll" userId="559d5863-5489-4d16-ae67-db2321442bae" providerId="ADAL" clId="{F2CFDDA2-F95E-9E4C-AB71-915548781C50}" dt="2024-05-03T13:46:08.099" v="126" actId="20577"/>
      <pc:docMkLst>
        <pc:docMk/>
      </pc:docMkLst>
      <pc:sldChg chg="modSp mod">
        <pc:chgData name="Julia Carroll" userId="559d5863-5489-4d16-ae67-db2321442bae" providerId="ADAL" clId="{F2CFDDA2-F95E-9E4C-AB71-915548781C50}" dt="2024-05-03T13:46:08.099" v="126" actId="20577"/>
        <pc:sldMkLst>
          <pc:docMk/>
          <pc:sldMk cId="1807506567" sldId="256"/>
        </pc:sldMkLst>
        <pc:spChg chg="mod">
          <ac:chgData name="Julia Carroll" userId="559d5863-5489-4d16-ae67-db2321442bae" providerId="ADAL" clId="{F2CFDDA2-F95E-9E4C-AB71-915548781C50}" dt="2024-05-03T13:46:08.099" v="126" actId="20577"/>
          <ac:spMkLst>
            <pc:docMk/>
            <pc:sldMk cId="1807506567" sldId="256"/>
            <ac:spMk id="3" creationId="{BF229B85-A45D-4D58-A1BA-1E932C7C3551}"/>
          </ac:spMkLst>
        </pc:spChg>
      </pc:sldChg>
      <pc:sldChg chg="del">
        <pc:chgData name="Julia Carroll" userId="559d5863-5489-4d16-ae67-db2321442bae" providerId="ADAL" clId="{F2CFDDA2-F95E-9E4C-AB71-915548781C50}" dt="2024-05-03T13:35:38.172" v="0" actId="2696"/>
        <pc:sldMkLst>
          <pc:docMk/>
          <pc:sldMk cId="1572991844" sldId="978"/>
        </pc:sldMkLst>
      </pc:sldChg>
      <pc:sldChg chg="del">
        <pc:chgData name="Julia Carroll" userId="559d5863-5489-4d16-ae67-db2321442bae" providerId="ADAL" clId="{F2CFDDA2-F95E-9E4C-AB71-915548781C50}" dt="2024-05-03T13:36:21.177" v="1" actId="2696"/>
        <pc:sldMkLst>
          <pc:docMk/>
          <pc:sldMk cId="4021220915" sldId="1044"/>
        </pc:sldMkLst>
      </pc:sldChg>
      <pc:sldChg chg="modSp mod modAnim">
        <pc:chgData name="Julia Carroll" userId="559d5863-5489-4d16-ae67-db2321442bae" providerId="ADAL" clId="{F2CFDDA2-F95E-9E4C-AB71-915548781C50}" dt="2024-05-03T13:41:18.939" v="36" actId="27636"/>
        <pc:sldMkLst>
          <pc:docMk/>
          <pc:sldMk cId="3603932131" sldId="1061"/>
        </pc:sldMkLst>
        <pc:spChg chg="mod">
          <ac:chgData name="Julia Carroll" userId="559d5863-5489-4d16-ae67-db2321442bae" providerId="ADAL" clId="{F2CFDDA2-F95E-9E4C-AB71-915548781C50}" dt="2024-05-03T13:41:18.939" v="36" actId="27636"/>
          <ac:spMkLst>
            <pc:docMk/>
            <pc:sldMk cId="3603932131" sldId="1061"/>
            <ac:spMk id="6" creationId="{00000000-0000-0000-0000-000000000000}"/>
          </ac:spMkLst>
        </pc:spChg>
      </pc:sldChg>
      <pc:sldChg chg="modSp mod">
        <pc:chgData name="Julia Carroll" userId="559d5863-5489-4d16-ae67-db2321442bae" providerId="ADAL" clId="{F2CFDDA2-F95E-9E4C-AB71-915548781C50}" dt="2024-05-03T13:43:39.997" v="55" actId="20577"/>
        <pc:sldMkLst>
          <pc:docMk/>
          <pc:sldMk cId="1654176953" sldId="1071"/>
        </pc:sldMkLst>
        <pc:spChg chg="mod">
          <ac:chgData name="Julia Carroll" userId="559d5863-5489-4d16-ae67-db2321442bae" providerId="ADAL" clId="{F2CFDDA2-F95E-9E4C-AB71-915548781C50}" dt="2024-05-03T13:43:39.997" v="55" actId="20577"/>
          <ac:spMkLst>
            <pc:docMk/>
            <pc:sldMk cId="1654176953" sldId="107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2017C-EA1B-4EBF-86D5-1C832AD13896}" type="datetimeFigureOut">
              <a:rPr lang="en-GB" smtClean="0"/>
              <a:t>03/05/2024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5312-817A-4AFE-BBD4-4D69E62EBEB6}" type="slidenum">
              <a:rPr lang="en-GB" smtClean="0"/>
              <a:t>‹#›</a:t>
            </a:fld>
            <a:endParaRPr lang="en-GB"/>
          </a:p>
        </p:txBody>
      </p:sp>
    </p:spTree>
    <p:extLst>
      <p:ext uri="{BB962C8B-B14F-4D97-AF65-F5344CB8AC3E}">
        <p14:creationId xmlns:p14="http://schemas.microsoft.com/office/powerpoint/2010/main" val="125888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AE5312-817A-4AFE-BBD4-4D69E62EBEB6}" type="slidenum">
              <a:rPr lang="en-GB" smtClean="0"/>
              <a:t>1</a:t>
            </a:fld>
            <a:endParaRPr lang="en-GB"/>
          </a:p>
        </p:txBody>
      </p:sp>
    </p:spTree>
    <p:extLst>
      <p:ext uri="{BB962C8B-B14F-4D97-AF65-F5344CB8AC3E}">
        <p14:creationId xmlns:p14="http://schemas.microsoft.com/office/powerpoint/2010/main" val="170896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drawn together a team across different background</a:t>
            </a:r>
            <a:r>
              <a:rPr lang="en-GB" baseline="0" dirty="0"/>
              <a:t>s to carry out this work.</a:t>
            </a:r>
          </a:p>
          <a:p>
            <a:endParaRPr lang="en-GB" baseline="0" dirty="0"/>
          </a:p>
          <a:p>
            <a:r>
              <a:rPr lang="en-GB" baseline="0" dirty="0"/>
              <a:t>Maggie, myself, Caroline Holden and Philip Kirby will be moderators, meaning that we will review the responses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AAE5312-817A-4AFE-BBD4-4D69E62EBEB6}" type="slidenum">
              <a:rPr lang="en-GB" smtClean="0"/>
              <a:t>14</a:t>
            </a:fld>
            <a:endParaRPr lang="en-GB"/>
          </a:p>
        </p:txBody>
      </p:sp>
    </p:spTree>
    <p:extLst>
      <p:ext uri="{BB962C8B-B14F-4D97-AF65-F5344CB8AC3E}">
        <p14:creationId xmlns:p14="http://schemas.microsoft.com/office/powerpoint/2010/main" val="2611818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tried to actively select people from a wide range of backgrounds, with high levels of expertise.</a:t>
            </a:r>
          </a:p>
          <a:p>
            <a:endParaRPr lang="en-GB" dirty="0"/>
          </a:p>
          <a:p>
            <a:r>
              <a:rPr lang="en-GB" dirty="0"/>
              <a:t>We have tried to</a:t>
            </a:r>
            <a:r>
              <a:rPr lang="en-GB" baseline="0" dirty="0"/>
              <a:t> include people who have taken part in the reviews by SASC and BPS</a:t>
            </a:r>
            <a:endParaRPr lang="en-GB" dirty="0"/>
          </a:p>
          <a:p>
            <a:endParaRPr lang="en-GB" dirty="0"/>
          </a:p>
          <a:p>
            <a:r>
              <a:rPr lang="en-GB" dirty="0"/>
              <a:t>We have</a:t>
            </a:r>
            <a:r>
              <a:rPr lang="en-GB" baseline="0" dirty="0"/>
              <a:t> included professionals, including specialist teachers, psychologists, people working with children and adults</a:t>
            </a:r>
          </a:p>
          <a:p>
            <a:endParaRPr lang="en-GB" baseline="0" dirty="0"/>
          </a:p>
          <a:p>
            <a:r>
              <a:rPr lang="en-GB" baseline="0" dirty="0"/>
              <a:t>We have included academics from different backgrounds</a:t>
            </a:r>
          </a:p>
          <a:p>
            <a:endParaRPr lang="en-GB" baseline="0" dirty="0"/>
          </a:p>
          <a:p>
            <a:r>
              <a:rPr lang="en-GB" baseline="0" dirty="0"/>
              <a:t>We have families and people who have lived experience of dyslexia</a:t>
            </a:r>
          </a:p>
          <a:p>
            <a:endParaRPr lang="en-GB" baseline="0" dirty="0"/>
          </a:p>
          <a:p>
            <a:r>
              <a:rPr lang="en-GB" baseline="0" dirty="0"/>
              <a:t>We have representatives from stakeholder organisations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AAE5312-817A-4AFE-BBD4-4D69E62EBEB6}" type="slidenum">
              <a:rPr lang="en-GB" smtClean="0"/>
              <a:t>15</a:t>
            </a:fld>
            <a:endParaRPr lang="en-GB"/>
          </a:p>
        </p:txBody>
      </p:sp>
    </p:spTree>
    <p:extLst>
      <p:ext uri="{BB962C8B-B14F-4D97-AF65-F5344CB8AC3E}">
        <p14:creationId xmlns:p14="http://schemas.microsoft.com/office/powerpoint/2010/main" val="369996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representation from all four countries of the UK, but you can see that the largest group is from England</a:t>
            </a:r>
          </a:p>
          <a:p>
            <a:endParaRPr lang="en-GB" dirty="0"/>
          </a:p>
          <a:p>
            <a:r>
              <a:rPr lang="en-GB" dirty="0"/>
              <a:t>We</a:t>
            </a:r>
            <a:r>
              <a:rPr lang="en-GB" baseline="0" dirty="0"/>
              <a:t> have tried to include a good balance of males and females, and currently the sample is 69% female</a:t>
            </a:r>
          </a:p>
          <a:p>
            <a:endParaRPr lang="en-GB" baseline="0" dirty="0"/>
          </a:p>
          <a:p>
            <a:r>
              <a:rPr lang="en-GB" baseline="0" dirty="0"/>
              <a:t>Sample is 82% white, with a mix of other ethnicities</a:t>
            </a:r>
          </a:p>
          <a:p>
            <a:endParaRPr lang="en-GB" baseline="0" dirty="0"/>
          </a:p>
          <a:p>
            <a:r>
              <a:rPr lang="en-GB" baseline="0" dirty="0"/>
              <a:t>In terms of profession, just over 40% are academics, 27% are specialist teachers or assessors, 9% are educational psychologists, 20% ‘other’ – we haven’t yet viewed what this includes, but will include stakeholder organisations and individuals with dyslexia</a:t>
            </a:r>
            <a:endParaRPr lang="en-GB" dirty="0"/>
          </a:p>
        </p:txBody>
      </p:sp>
      <p:sp>
        <p:nvSpPr>
          <p:cNvPr id="4" name="Slide Number Placeholder 3"/>
          <p:cNvSpPr>
            <a:spLocks noGrp="1"/>
          </p:cNvSpPr>
          <p:nvPr>
            <p:ph type="sldNum" sz="quarter" idx="10"/>
          </p:nvPr>
        </p:nvSpPr>
        <p:spPr/>
        <p:txBody>
          <a:bodyPr/>
          <a:lstStyle/>
          <a:p>
            <a:fld id="{0AAE5312-817A-4AFE-BBD4-4D69E62EBEB6}" type="slidenum">
              <a:rPr lang="en-GB" smtClean="0"/>
              <a:t>16</a:t>
            </a:fld>
            <a:endParaRPr lang="en-GB"/>
          </a:p>
        </p:txBody>
      </p:sp>
    </p:spTree>
    <p:extLst>
      <p:ext uri="{BB962C8B-B14F-4D97-AF65-F5344CB8AC3E}">
        <p14:creationId xmlns:p14="http://schemas.microsoft.com/office/powerpoint/2010/main" val="162681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allows us to assess the ratings and select statements which have </a:t>
            </a:r>
            <a:r>
              <a:rPr lang="en-GB" dirty="0" err="1"/>
              <a:t>cconsistent</a:t>
            </a:r>
            <a:r>
              <a:rPr lang="en-GB" dirty="0"/>
              <a:t> agreement, but also to understand why</a:t>
            </a:r>
            <a:r>
              <a:rPr lang="en-GB" baseline="0" dirty="0"/>
              <a:t> some statements don’t have agreement, to allow us to modify them in the next round.</a:t>
            </a:r>
            <a:endParaRPr lang="en-GB" dirty="0"/>
          </a:p>
        </p:txBody>
      </p:sp>
      <p:sp>
        <p:nvSpPr>
          <p:cNvPr id="4" name="Slide Number Placeholder 3"/>
          <p:cNvSpPr>
            <a:spLocks noGrp="1"/>
          </p:cNvSpPr>
          <p:nvPr>
            <p:ph type="sldNum" sz="quarter" idx="10"/>
          </p:nvPr>
        </p:nvSpPr>
        <p:spPr/>
        <p:txBody>
          <a:bodyPr/>
          <a:lstStyle/>
          <a:p>
            <a:fld id="{0AAE5312-817A-4AFE-BBD4-4D69E62EBEB6}" type="slidenum">
              <a:rPr lang="en-GB" smtClean="0"/>
              <a:t>18</a:t>
            </a:fld>
            <a:endParaRPr lang="en-GB"/>
          </a:p>
        </p:txBody>
      </p:sp>
    </p:spTree>
    <p:extLst>
      <p:ext uri="{BB962C8B-B14F-4D97-AF65-F5344CB8AC3E}">
        <p14:creationId xmlns:p14="http://schemas.microsoft.com/office/powerpoint/2010/main" val="252380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Issues raised about the discrepancy definition ranged from people rejecting it completely to people feeling uncomfortable diagnosing dyslexia when there is generally low abilities. People felt more clarity was needed and that perhaps the rose review inadvertently suggested that IQ was irrelevant in dyslexia.</a:t>
            </a:r>
          </a:p>
          <a:p>
            <a:endParaRPr lang="en-GB" dirty="0"/>
          </a:p>
          <a:p>
            <a:r>
              <a:rPr lang="en-GB" dirty="0"/>
              <a:t>“I do a lot of work with highly skilled, professional adults, They can be performing in the average range for literacy but with extra time and other adjustments, they are able to demonstrate a higher level of performance. Many of the adults I see have worked extra hard to get where they are, and many are the first in their family to have reached their level of educational attainment. They have often reached a stage in their lives when they have a greater level of commitments and they can't pull out all the stops to get through their professional exams, as they could when they were at University. I'm very concerned that these people who would suffer if a dyslexia definition rejects any comparison between potential and actual performance”</a:t>
            </a:r>
          </a:p>
          <a:p>
            <a:endParaRPr lang="en-GB" dirty="0"/>
          </a:p>
          <a:p>
            <a:r>
              <a:rPr lang="en-GB" dirty="0"/>
              <a:t>“My teaching experience…confirmed the importance of ensuring that curriculum design is tailored to the needs of children, informed by the baseline presented, and the importance of developing all skills at compatible levels to ensure that there is not the assumption that one or more of the skills required to learn to read effectively, will develop implicitly or at a later stage.”</a:t>
            </a:r>
          </a:p>
        </p:txBody>
      </p:sp>
      <p:sp>
        <p:nvSpPr>
          <p:cNvPr id="4" name="Slide Number Placeholder 3"/>
          <p:cNvSpPr>
            <a:spLocks noGrp="1"/>
          </p:cNvSpPr>
          <p:nvPr>
            <p:ph type="sldNum" sz="quarter" idx="5"/>
          </p:nvPr>
        </p:nvSpPr>
        <p:spPr/>
        <p:txBody>
          <a:bodyPr/>
          <a:lstStyle/>
          <a:p>
            <a:fld id="{0AAE5312-817A-4AFE-BBD4-4D69E62EBEB6}" type="slidenum">
              <a:rPr lang="en-GB" smtClean="0"/>
              <a:t>26</a:t>
            </a:fld>
            <a:endParaRPr lang="en-GB"/>
          </a:p>
        </p:txBody>
      </p:sp>
    </p:spTree>
    <p:extLst>
      <p:ext uri="{BB962C8B-B14F-4D97-AF65-F5344CB8AC3E}">
        <p14:creationId xmlns:p14="http://schemas.microsoft.com/office/powerpoint/2010/main" val="379595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AE5312-817A-4AFE-BBD4-4D69E62EBEB6}" type="slidenum">
              <a:rPr lang="en-GB" smtClean="0"/>
              <a:t>30</a:t>
            </a:fld>
            <a:endParaRPr lang="en-GB"/>
          </a:p>
        </p:txBody>
      </p:sp>
    </p:spTree>
    <p:extLst>
      <p:ext uri="{BB962C8B-B14F-4D97-AF65-F5344CB8AC3E}">
        <p14:creationId xmlns:p14="http://schemas.microsoft.com/office/powerpoint/2010/main" val="6993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time, the idea of a PD in dyslexia was gaining ground in the US and by the close of the 1970s the WFN’s  definition had been replaced</a:t>
            </a:r>
          </a:p>
          <a:p>
            <a:endParaRPr lang="en-GB" dirty="0"/>
          </a:p>
          <a:p>
            <a:r>
              <a:rPr lang="en-GB" dirty="0"/>
              <a:t>Dyslexia was now viewed as a specific disorder.</a:t>
            </a:r>
          </a:p>
          <a:p>
            <a:endParaRPr lang="en-GB" dirty="0"/>
          </a:p>
          <a:p>
            <a:r>
              <a:rPr lang="en-GB" dirty="0"/>
              <a:t>‘specific’ because it was a disorder thought to occur in individuals of average or above average intelligence in which there was a discrepancy between oral and written language skills</a:t>
            </a:r>
          </a:p>
          <a:p>
            <a:endParaRPr lang="en-GB" dirty="0"/>
          </a:p>
          <a:p>
            <a:r>
              <a:rPr lang="en-GB" dirty="0"/>
              <a:t>If there were other problems, </a:t>
            </a:r>
            <a:r>
              <a:rPr lang="en-GB" dirty="0" err="1"/>
              <a:t>eg</a:t>
            </a:r>
            <a:r>
              <a:rPr lang="en-GB" dirty="0"/>
              <a:t> attention or conduct, these were thought of as secondary to the reading problem.  </a:t>
            </a:r>
          </a:p>
          <a:p>
            <a:endParaRPr lang="en-GB" dirty="0"/>
          </a:p>
          <a:p>
            <a:r>
              <a:rPr lang="en-GB" dirty="0"/>
              <a:t>It was known to run in families, so likely a genetic </a:t>
            </a:r>
            <a:r>
              <a:rPr lang="en-GB" dirty="0" err="1"/>
              <a:t>etiology</a:t>
            </a:r>
            <a:r>
              <a:rPr lang="en-GB" dirty="0"/>
              <a:t> associated with a specific PD which was persistent across the life-span despite the fact than many individuals with dyslexia learned to read using compensatory strategies.  </a:t>
            </a:r>
          </a:p>
        </p:txBody>
      </p:sp>
      <p:sp>
        <p:nvSpPr>
          <p:cNvPr id="4" name="Slide Number Placeholder 3"/>
          <p:cNvSpPr>
            <a:spLocks noGrp="1"/>
          </p:cNvSpPr>
          <p:nvPr>
            <p:ph type="sldNum" sz="quarter" idx="5"/>
          </p:nvPr>
        </p:nvSpPr>
        <p:spPr/>
        <p:txBody>
          <a:bodyPr/>
          <a:lstStyle/>
          <a:p>
            <a:fld id="{0AAE5312-817A-4AFE-BBD4-4D69E62EBEB6}" type="slidenum">
              <a:rPr lang="en-GB" smtClean="0"/>
              <a:t>3</a:t>
            </a:fld>
            <a:endParaRPr lang="en-GB"/>
          </a:p>
        </p:txBody>
      </p:sp>
    </p:spTree>
    <p:extLst>
      <p:ext uri="{BB962C8B-B14F-4D97-AF65-F5344CB8AC3E}">
        <p14:creationId xmlns:p14="http://schemas.microsoft.com/office/powerpoint/2010/main" val="153881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Drawing this together, we can now refine our definition and description of dyslexia</a:t>
            </a:r>
          </a:p>
          <a:p>
            <a:endParaRPr lang="en-GB" dirty="0"/>
          </a:p>
          <a:p>
            <a:r>
              <a:rPr lang="en-GB" dirty="0"/>
              <a:t>In DSM5 classified as a specific learning disorder alongside others MD and WD</a:t>
            </a:r>
          </a:p>
          <a:p>
            <a:endParaRPr lang="en-GB" dirty="0"/>
          </a:p>
          <a:p>
            <a:r>
              <a:rPr lang="en-GB" dirty="0"/>
              <a:t>But its not a categorical diagnosis rather a dimension or continuum</a:t>
            </a:r>
          </a:p>
          <a:p>
            <a:r>
              <a:rPr lang="en-GB" dirty="0"/>
              <a:t>The primary deficit is in phonology but this can be moderated by other factors, including intervention</a:t>
            </a:r>
          </a:p>
          <a:p>
            <a:endParaRPr lang="en-GB" dirty="0"/>
          </a:p>
          <a:p>
            <a:r>
              <a:rPr lang="en-GB" dirty="0"/>
              <a:t>We also know more about the risks of dyslexia: </a:t>
            </a:r>
          </a:p>
          <a:p>
            <a:r>
              <a:rPr lang="en-GB" dirty="0"/>
              <a:t>	polygenic </a:t>
            </a:r>
            <a:r>
              <a:rPr lang="en-GB" dirty="0" err="1"/>
              <a:t>etiology</a:t>
            </a:r>
            <a:r>
              <a:rPr lang="en-GB" dirty="0"/>
              <a:t> - &gt;family risk</a:t>
            </a:r>
          </a:p>
          <a:p>
            <a:r>
              <a:rPr lang="en-GB" dirty="0"/>
              <a:t>	can be associated with persistent language difficulties </a:t>
            </a:r>
          </a:p>
          <a:p>
            <a:r>
              <a:rPr lang="en-GB" dirty="0"/>
              <a:t>	risk factors stack up to lead to ‘diagnosis’</a:t>
            </a:r>
          </a:p>
          <a:p>
            <a:endParaRPr lang="en-GB" dirty="0"/>
          </a:p>
          <a:p>
            <a:r>
              <a:rPr lang="en-GB" dirty="0"/>
              <a:t>Importantly we are increasingly aware of the importance of gene-environment correlation </a:t>
            </a:r>
            <a:r>
              <a:rPr lang="en-GB" dirty="0" err="1"/>
              <a:t>eg</a:t>
            </a:r>
            <a:r>
              <a:rPr lang="en-GB" dirty="0"/>
              <a:t> passively through the HLE as a possible causal risk factor for dyslexia; active </a:t>
            </a:r>
            <a:r>
              <a:rPr lang="en-GB" dirty="0" err="1"/>
              <a:t>ge</a:t>
            </a:r>
            <a:r>
              <a:rPr lang="en-GB" dirty="0"/>
              <a:t> role of motivation to read in determining outcomes. </a:t>
            </a:r>
          </a:p>
        </p:txBody>
      </p:sp>
      <p:sp>
        <p:nvSpPr>
          <p:cNvPr id="4" name="Slide Number Placeholder 3"/>
          <p:cNvSpPr>
            <a:spLocks noGrp="1"/>
          </p:cNvSpPr>
          <p:nvPr>
            <p:ph type="sldNum" sz="quarter" idx="5"/>
          </p:nvPr>
        </p:nvSpPr>
        <p:spPr/>
        <p:txBody>
          <a:bodyPr/>
          <a:lstStyle/>
          <a:p>
            <a:fld id="{0AAE5312-817A-4AFE-BBD4-4D69E62EBEB6}" type="slidenum">
              <a:rPr lang="en-GB" smtClean="0"/>
              <a:t>4</a:t>
            </a:fld>
            <a:endParaRPr lang="en-GB"/>
          </a:p>
        </p:txBody>
      </p:sp>
    </p:spTree>
    <p:extLst>
      <p:ext uri="{BB962C8B-B14F-4D97-AF65-F5344CB8AC3E}">
        <p14:creationId xmlns:p14="http://schemas.microsoft.com/office/powerpoint/2010/main" val="129394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926EAF-7B11-41CD-9EFB-390BE48E7EAD}" type="slidenum">
              <a:rPr lang="en-GB" altLang="en-US" smtClean="0"/>
              <a:pPr>
                <a:defRPr/>
              </a:pPr>
              <a:t>5</a:t>
            </a:fld>
            <a:endParaRPr lang="en-GB" altLang="en-US"/>
          </a:p>
        </p:txBody>
      </p:sp>
    </p:spTree>
    <p:extLst>
      <p:ext uri="{BB962C8B-B14F-4D97-AF65-F5344CB8AC3E}">
        <p14:creationId xmlns:p14="http://schemas.microsoft.com/office/powerpoint/2010/main" val="1783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if research on learning is to have impact it should affect on educational policy and practice.</a:t>
            </a:r>
          </a:p>
          <a:p>
            <a:endParaRPr lang="en-GB" dirty="0"/>
          </a:p>
          <a:p>
            <a:r>
              <a:rPr lang="en-GB" dirty="0"/>
              <a:t>To some extent out work has had such influence, in bringing awareness to policy makers of the importance of oral language, on methods of identification and interventions for dyslexia, and in the </a:t>
            </a:r>
            <a:r>
              <a:rPr lang="en-GB" dirty="0" err="1"/>
              <a:t>scaleability</a:t>
            </a:r>
            <a:r>
              <a:rPr lang="en-GB" dirty="0"/>
              <a:t> of language intervention</a:t>
            </a:r>
          </a:p>
        </p:txBody>
      </p:sp>
      <p:sp>
        <p:nvSpPr>
          <p:cNvPr id="4" name="Slide Number Placeholder 3"/>
          <p:cNvSpPr>
            <a:spLocks noGrp="1"/>
          </p:cNvSpPr>
          <p:nvPr>
            <p:ph type="sldNum" sz="quarter" idx="5"/>
          </p:nvPr>
        </p:nvSpPr>
        <p:spPr/>
        <p:txBody>
          <a:bodyPr/>
          <a:lstStyle/>
          <a:p>
            <a:fld id="{0AAE5312-817A-4AFE-BBD4-4D69E62EBEB6}" type="slidenum">
              <a:rPr lang="en-GB" smtClean="0"/>
              <a:t>6</a:t>
            </a:fld>
            <a:endParaRPr lang="en-GB"/>
          </a:p>
        </p:txBody>
      </p:sp>
    </p:spTree>
    <p:extLst>
      <p:ext uri="{BB962C8B-B14F-4D97-AF65-F5344CB8AC3E}">
        <p14:creationId xmlns:p14="http://schemas.microsoft.com/office/powerpoint/2010/main" val="306212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anticipate that most of you have read some of Professor Elliot’s work, or seen him talk. His thesis is that the definitions</a:t>
            </a:r>
            <a:r>
              <a:rPr lang="en-GB" baseline="0" dirty="0"/>
              <a:t> of dyslexia used in practice lack  scientific validity.</a:t>
            </a:r>
          </a:p>
          <a:p>
            <a:endParaRPr lang="en-GB" baseline="0" dirty="0"/>
          </a:p>
          <a:p>
            <a:r>
              <a:rPr lang="en-GB" baseline="0" dirty="0"/>
              <a:t>I use the word definitions, rather than definition, because he argues that there are different definitions used by different people and in different situations. A recent paper of his talks about four different types of definition of dyslexia. </a:t>
            </a:r>
          </a:p>
          <a:p>
            <a:r>
              <a:rPr lang="en-GB" baseline="0" dirty="0"/>
              <a:t>The first is purely based on low reading accuracy. All individuals with poor reading accuracy are dyslexic. This is straightforward, but would not require detailed diagnostic assessment</a:t>
            </a:r>
          </a:p>
          <a:p>
            <a:endParaRPr lang="en-GB" baseline="0" dirty="0"/>
          </a:p>
          <a:p>
            <a:r>
              <a:rPr lang="en-GB" baseline="0" dirty="0"/>
              <a:t>The second is a clinical definition. Poor reading accuracy is a necessary characteristic, but we should also look at other skills and patterns of strengths and weaknesses. This requires diagnostic assessment</a:t>
            </a:r>
          </a:p>
          <a:p>
            <a:endParaRPr lang="en-GB" baseline="0" dirty="0"/>
          </a:p>
          <a:p>
            <a:r>
              <a:rPr lang="en-GB" baseline="0" dirty="0"/>
              <a:t>The third is around responsiveness to intervention. Several individuals have proposed taking this approach, of focusing diagnosis only on children who do not respond well to good quality intervention.</a:t>
            </a:r>
          </a:p>
          <a:p>
            <a:endParaRPr lang="en-GB" baseline="0" dirty="0"/>
          </a:p>
          <a:p>
            <a:r>
              <a:rPr lang="en-GB" baseline="0" dirty="0"/>
              <a:t>The final one is more complex, and goes beyond reading difficulties, and in fact in some cases individuals may not have reading difficulties any more.</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 think that elements of each of these definitions will be familiar to most of us. I am not going to give my views too much on these different definitions, but just to highlight that Elliott argues that they are all problematic in one way or another. </a:t>
            </a:r>
            <a:endParaRPr lang="en-GB" dirty="0"/>
          </a:p>
        </p:txBody>
      </p:sp>
      <p:sp>
        <p:nvSpPr>
          <p:cNvPr id="4" name="Slide Number Placeholder 3"/>
          <p:cNvSpPr>
            <a:spLocks noGrp="1"/>
          </p:cNvSpPr>
          <p:nvPr>
            <p:ph type="sldNum" sz="quarter" idx="10"/>
          </p:nvPr>
        </p:nvSpPr>
        <p:spPr/>
        <p:txBody>
          <a:bodyPr/>
          <a:lstStyle/>
          <a:p>
            <a:fld id="{0AAE5312-817A-4AFE-BBD4-4D69E62EBEB6}" type="slidenum">
              <a:rPr lang="en-GB" smtClean="0"/>
              <a:t>9</a:t>
            </a:fld>
            <a:endParaRPr lang="en-GB"/>
          </a:p>
        </p:txBody>
      </p:sp>
    </p:spTree>
    <p:extLst>
      <p:ext uri="{BB962C8B-B14F-4D97-AF65-F5344CB8AC3E}">
        <p14:creationId xmlns:p14="http://schemas.microsoft.com/office/powerpoint/2010/main" val="213764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Elliot’s arguments have not fallen on deaf ears. In fact, several</a:t>
            </a:r>
            <a:r>
              <a:rPr lang="en-GB" baseline="0" dirty="0"/>
              <a:t> local authorities have chosen to reduce or avoid diagnosis of dyslexia. Some have done this explicitly, as with Warwickshire and Staffordshire. Others have done this more implicitly – I have heard that Cambridgeshire and Surrey also do not diagnose dyslexia as a matter of course.</a:t>
            </a:r>
          </a:p>
          <a:p>
            <a:endParaRPr lang="en-GB" baseline="0" dirty="0"/>
          </a:p>
          <a:p>
            <a:r>
              <a:rPr lang="en-GB" baseline="0" dirty="0"/>
              <a:t>The justification for this is that schools know how to support reading difficulties, and they should be providing reading support for all, whether or not they have a diagnosis</a:t>
            </a:r>
          </a:p>
          <a:p>
            <a:endParaRPr lang="en-GB" baseline="0" dirty="0"/>
          </a:p>
          <a:p>
            <a:r>
              <a:rPr lang="en-GB" baseline="0" dirty="0"/>
              <a:t>Note that this hasn’t generally been well received. Many parents have responded by seeking private assessment, or by going to the media. Clearly people still feel that a diagnosis is useful, even if reading support is being provided.</a:t>
            </a:r>
            <a:endParaRPr lang="en-GB" dirty="0"/>
          </a:p>
        </p:txBody>
      </p:sp>
      <p:sp>
        <p:nvSpPr>
          <p:cNvPr id="4" name="Slide Number Placeholder 3"/>
          <p:cNvSpPr>
            <a:spLocks noGrp="1"/>
          </p:cNvSpPr>
          <p:nvPr>
            <p:ph type="sldNum" sz="quarter" idx="10"/>
          </p:nvPr>
        </p:nvSpPr>
        <p:spPr/>
        <p:txBody>
          <a:bodyPr/>
          <a:lstStyle/>
          <a:p>
            <a:fld id="{0AAE5312-817A-4AFE-BBD4-4D69E62EBEB6}" type="slidenum">
              <a:rPr lang="en-GB" smtClean="0"/>
              <a:t>10</a:t>
            </a:fld>
            <a:endParaRPr lang="en-GB"/>
          </a:p>
        </p:txBody>
      </p:sp>
    </p:spTree>
    <p:extLst>
      <p:ext uri="{BB962C8B-B14F-4D97-AF65-F5344CB8AC3E}">
        <p14:creationId xmlns:p14="http://schemas.microsoft.com/office/powerpoint/2010/main" val="3543749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2020 I was asked to write a review of current issues with regard to specific learning difficulties</a:t>
            </a:r>
          </a:p>
          <a:p>
            <a:endParaRPr lang="en-GB" baseline="0" dirty="0"/>
          </a:p>
          <a:p>
            <a:r>
              <a:rPr lang="en-GB" baseline="0" dirty="0"/>
              <a:t>Some of the issues I raised were around the lack of consistency over time – there are different expectations and requirements for diagnosis in school, in college and in work. </a:t>
            </a:r>
          </a:p>
          <a:p>
            <a:endParaRPr lang="en-GB" baseline="0" dirty="0"/>
          </a:p>
          <a:p>
            <a:r>
              <a:rPr lang="en-GB" baseline="0" dirty="0"/>
              <a:t>Differences in diagnostic criteria in research and in practice – that aligns with Joe Elliot’s point</a:t>
            </a:r>
          </a:p>
          <a:p>
            <a:endParaRPr lang="en-GB" baseline="0" dirty="0"/>
          </a:p>
          <a:p>
            <a:r>
              <a:rPr lang="en-GB" baseline="0" dirty="0"/>
              <a:t>Lack of clarity of the roles of different professionals</a:t>
            </a:r>
          </a:p>
          <a:p>
            <a:endParaRPr lang="en-GB" baseline="0" dirty="0"/>
          </a:p>
          <a:p>
            <a:r>
              <a:rPr lang="en-GB" baseline="0" dirty="0"/>
              <a:t>Creates a confusing position for everyone</a:t>
            </a:r>
            <a:endParaRPr lang="en-GB" dirty="0"/>
          </a:p>
        </p:txBody>
      </p:sp>
      <p:sp>
        <p:nvSpPr>
          <p:cNvPr id="4" name="Slide Number Placeholder 3"/>
          <p:cNvSpPr>
            <a:spLocks noGrp="1"/>
          </p:cNvSpPr>
          <p:nvPr>
            <p:ph type="sldNum" sz="quarter" idx="10"/>
          </p:nvPr>
        </p:nvSpPr>
        <p:spPr/>
        <p:txBody>
          <a:bodyPr/>
          <a:lstStyle/>
          <a:p>
            <a:fld id="{0AAE5312-817A-4AFE-BBD4-4D69E62EBEB6}" type="slidenum">
              <a:rPr lang="en-GB" smtClean="0"/>
              <a:t>11</a:t>
            </a:fld>
            <a:endParaRPr lang="en-GB"/>
          </a:p>
        </p:txBody>
      </p:sp>
    </p:spTree>
    <p:extLst>
      <p:ext uri="{BB962C8B-B14F-4D97-AF65-F5344CB8AC3E}">
        <p14:creationId xmlns:p14="http://schemas.microsoft.com/office/powerpoint/2010/main" val="25082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context, SASC decided to hold a review of assessment and identification of dyslexia. This was a detailed</a:t>
            </a:r>
            <a:r>
              <a:rPr lang="en-GB" baseline="0" dirty="0"/>
              <a:t> and in depth review. It had four phases. This led to a paper and a series of statements about dyslexia.</a:t>
            </a:r>
          </a:p>
          <a:p>
            <a:endParaRPr lang="en-GB" baseline="0" dirty="0"/>
          </a:p>
          <a:p>
            <a:r>
              <a:rPr lang="en-GB" baseline="0" dirty="0"/>
              <a:t>At the same time, the BPS decided to hold two reviews about assessment for specific learning difficulties. These are still ongoing. </a:t>
            </a:r>
          </a:p>
          <a:p>
            <a:endParaRPr lang="en-GB" baseline="0" dirty="0"/>
          </a:p>
          <a:p>
            <a:r>
              <a:rPr lang="en-GB" baseline="0" dirty="0"/>
              <a:t>So clearly there is an appetite for improving clarity and consensus in the dyslexia community. </a:t>
            </a:r>
            <a:endParaRPr lang="en-GB" dirty="0"/>
          </a:p>
        </p:txBody>
      </p:sp>
      <p:sp>
        <p:nvSpPr>
          <p:cNvPr id="4" name="Slide Number Placeholder 3"/>
          <p:cNvSpPr>
            <a:spLocks noGrp="1"/>
          </p:cNvSpPr>
          <p:nvPr>
            <p:ph type="sldNum" sz="quarter" idx="10"/>
          </p:nvPr>
        </p:nvSpPr>
        <p:spPr/>
        <p:txBody>
          <a:bodyPr/>
          <a:lstStyle/>
          <a:p>
            <a:fld id="{0AAE5312-817A-4AFE-BBD4-4D69E62EBEB6}" type="slidenum">
              <a:rPr lang="en-GB" smtClean="0"/>
              <a:t>12</a:t>
            </a:fld>
            <a:endParaRPr lang="en-GB"/>
          </a:p>
        </p:txBody>
      </p:sp>
    </p:spTree>
    <p:extLst>
      <p:ext uri="{BB962C8B-B14F-4D97-AF65-F5344CB8AC3E}">
        <p14:creationId xmlns:p14="http://schemas.microsoft.com/office/powerpoint/2010/main" val="386069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733">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normAutofit/>
          </a:bodyPr>
          <a:lstStyle>
            <a:lvl1pPr marL="0" indent="0" algn="ctr">
              <a:buNone/>
              <a:defRPr sz="2667">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78845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ormAutofit/>
          </a:bodyPr>
          <a:lstStyle>
            <a:lvl1pPr>
              <a:defRPr sz="3733"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243914"/>
            <a:ext cx="6172200" cy="4617137"/>
          </a:xfrm>
        </p:spPr>
        <p:txBody>
          <a:bodyPr anchor="t"/>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2667">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135979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C1F8-EFE9-4697-82BF-97B9A01DDBB7}"/>
              </a:ext>
            </a:extLst>
          </p:cNvPr>
          <p:cNvSpPr>
            <a:spLocks noGrp="1"/>
          </p:cNvSpPr>
          <p:nvPr>
            <p:ph type="title"/>
          </p:nvPr>
        </p:nvSpPr>
        <p:spPr>
          <a:xfrm>
            <a:off x="839788" y="365125"/>
            <a:ext cx="8360196"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16C26CA-A93D-483A-812B-7ED7E4FBC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894CE5-E963-4B54-B5CD-71239B1A3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F402B1-98A2-4336-A685-A2A830B23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F45A3B-7CD3-45C0-988E-F02D4124EF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EB7868-524B-42DF-BC22-F518CBBAA522}"/>
              </a:ext>
            </a:extLst>
          </p:cNvPr>
          <p:cNvSpPr>
            <a:spLocks noGrp="1"/>
          </p:cNvSpPr>
          <p:nvPr>
            <p:ph type="dt" sz="half" idx="10"/>
          </p:nvPr>
        </p:nvSpPr>
        <p:spPr/>
        <p:txBody>
          <a:bodyPr/>
          <a:lstStyle/>
          <a:p>
            <a:fld id="{29F2232D-6954-4F25-AF4B-57FBE1E14D10}" type="datetimeFigureOut">
              <a:rPr lang="en-GB" smtClean="0"/>
              <a:t>03/05/2024</a:t>
            </a:fld>
            <a:endParaRPr lang="en-GB"/>
          </a:p>
        </p:txBody>
      </p:sp>
      <p:sp>
        <p:nvSpPr>
          <p:cNvPr id="8" name="Footer Placeholder 7">
            <a:extLst>
              <a:ext uri="{FF2B5EF4-FFF2-40B4-BE49-F238E27FC236}">
                <a16:creationId xmlns:a16="http://schemas.microsoft.com/office/drawing/2014/main" id="{0D6B859A-4620-4A80-AE8A-85B5C412FE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BCE9BF-242D-41BD-AEC1-8D625CC750DA}"/>
              </a:ext>
            </a:extLst>
          </p:cNvPr>
          <p:cNvSpPr>
            <a:spLocks noGrp="1"/>
          </p:cNvSpPr>
          <p:nvPr>
            <p:ph type="sldNum" sz="quarter" idx="12"/>
          </p:nvPr>
        </p:nvSpPr>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350272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9512" y="450253"/>
            <a:ext cx="8883068" cy="958583"/>
          </a:xfrm>
        </p:spPr>
        <p:txBody>
          <a:bodyPr anchor="t" anchorCtr="0">
            <a:normAutofit/>
          </a:bodyPr>
          <a:lstStyle>
            <a:lvl1pPr>
              <a:defRPr sz="3200" b="1">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6927" y="1485995"/>
            <a:ext cx="10515600" cy="4351339"/>
          </a:xfrm>
        </p:spPr>
        <p:txBody>
          <a:bodyPr>
            <a:normAutofit/>
          </a:bodyPr>
          <a:lstStyle>
            <a:lvl1pPr marL="228594" indent="-228594">
              <a:lnSpc>
                <a:spcPct val="150000"/>
              </a:lnSpc>
              <a:buClr>
                <a:schemeClr val="tx1">
                  <a:lumMod val="85000"/>
                  <a:lumOff val="15000"/>
                </a:schemeClr>
              </a:buClr>
              <a:buSzPct val="90000"/>
              <a:buFont typeface="Wingdings" panose="05000000000000000000" pitchFamily="2" charset="2"/>
              <a:buChar char="§"/>
              <a:defRPr sz="2400">
                <a:solidFill>
                  <a:schemeClr val="tx1">
                    <a:lumMod val="85000"/>
                    <a:lumOff val="15000"/>
                  </a:schemeClr>
                </a:solidFill>
                <a:latin typeface="Arial" panose="020B0604020202020204" pitchFamily="34" charset="0"/>
                <a:cs typeface="Arial" panose="020B0604020202020204" pitchFamily="34" charset="0"/>
              </a:defRPr>
            </a:lvl1pPr>
            <a:lvl2pPr marL="685783" indent="-228594">
              <a:lnSpc>
                <a:spcPct val="100000"/>
              </a:lnSpc>
              <a:buClr>
                <a:schemeClr val="tx1">
                  <a:lumMod val="85000"/>
                  <a:lumOff val="15000"/>
                </a:schemeClr>
              </a:buClr>
              <a:buSzPct val="90000"/>
              <a:buFont typeface="Wingdings" panose="05000000000000000000" pitchFamily="2" charset="2"/>
              <a:buChar char="§"/>
              <a:defRPr sz="2000">
                <a:solidFill>
                  <a:schemeClr val="tx1">
                    <a:lumMod val="85000"/>
                    <a:lumOff val="15000"/>
                  </a:schemeClr>
                </a:solidFill>
                <a:latin typeface="Arial" panose="020B0604020202020204" pitchFamily="34" charset="0"/>
                <a:cs typeface="Arial" panose="020B0604020202020204" pitchFamily="34" charset="0"/>
              </a:defRPr>
            </a:lvl2pPr>
            <a:lvl3pPr marL="1142971" indent="-228594">
              <a:lnSpc>
                <a:spcPct val="100000"/>
              </a:lnSpc>
              <a:buClr>
                <a:schemeClr val="tx1">
                  <a:lumMod val="85000"/>
                  <a:lumOff val="15000"/>
                </a:schemeClr>
              </a:buClr>
              <a:buSzPct val="90000"/>
              <a:buFont typeface="Wingdings" panose="05000000000000000000" pitchFamily="2" charset="2"/>
              <a:buChar char="§"/>
              <a:defRPr sz="1800">
                <a:solidFill>
                  <a:schemeClr val="tx1">
                    <a:lumMod val="85000"/>
                    <a:lumOff val="15000"/>
                  </a:schemeClr>
                </a:solidFill>
                <a:latin typeface="Arial" panose="020B0604020202020204" pitchFamily="34" charset="0"/>
                <a:cs typeface="Arial" panose="020B0604020202020204" pitchFamily="34" charset="0"/>
              </a:defRPr>
            </a:lvl3pPr>
            <a:lvl4pPr marL="1600160" indent="-228594">
              <a:lnSpc>
                <a:spcPct val="100000"/>
              </a:lnSpc>
              <a:buClr>
                <a:schemeClr val="tx1">
                  <a:lumMod val="85000"/>
                  <a:lumOff val="15000"/>
                </a:schemeClr>
              </a:buClr>
              <a:buSzPct val="90000"/>
              <a:buFont typeface="Wingdings" panose="05000000000000000000" pitchFamily="2" charset="2"/>
              <a:buChar char="§"/>
              <a:defRPr sz="1600">
                <a:solidFill>
                  <a:schemeClr val="tx1">
                    <a:lumMod val="85000"/>
                    <a:lumOff val="15000"/>
                  </a:schemeClr>
                </a:solidFill>
                <a:latin typeface="Arial" panose="020B0604020202020204" pitchFamily="34" charset="0"/>
                <a:cs typeface="Arial" panose="020B0604020202020204" pitchFamily="34" charset="0"/>
              </a:defRPr>
            </a:lvl4pPr>
            <a:lvl5pPr marL="2057349" indent="-228594">
              <a:lnSpc>
                <a:spcPct val="100000"/>
              </a:lnSpc>
              <a:buClr>
                <a:schemeClr val="tx1">
                  <a:lumMod val="85000"/>
                  <a:lumOff val="15000"/>
                </a:schemeClr>
              </a:buClr>
              <a:buSzPct val="90000"/>
              <a:buFont typeface="Wingdings" panose="05000000000000000000" pitchFamily="2" charset="2"/>
              <a:buChar char="§"/>
              <a:defRPr sz="16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413107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9512" y="450253"/>
            <a:ext cx="8976374" cy="958583"/>
          </a:xfrm>
        </p:spPr>
        <p:txBody>
          <a:bodyPr anchor="t" anchorCtr="0">
            <a:normAutofit/>
          </a:bodyPr>
          <a:lstStyle>
            <a:lvl1pPr>
              <a:defRPr sz="3200" b="1">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6927" y="1485995"/>
            <a:ext cx="10515600" cy="4351339"/>
          </a:xfrm>
        </p:spPr>
        <p:txBody>
          <a:bodyPr>
            <a:normAutofit/>
          </a:bodyPr>
          <a:lstStyle>
            <a:lvl1pPr marL="228594" indent="-228594">
              <a:lnSpc>
                <a:spcPct val="150000"/>
              </a:lnSpc>
              <a:buClr>
                <a:schemeClr val="tx1">
                  <a:lumMod val="85000"/>
                  <a:lumOff val="15000"/>
                </a:schemeClr>
              </a:buClr>
              <a:buSzPct val="90000"/>
              <a:buFont typeface="Wingdings" panose="05000000000000000000" pitchFamily="2" charset="2"/>
              <a:buChar char="§"/>
              <a:defRPr sz="2133">
                <a:solidFill>
                  <a:schemeClr val="tx1">
                    <a:lumMod val="85000"/>
                    <a:lumOff val="15000"/>
                  </a:schemeClr>
                </a:solidFill>
                <a:latin typeface="Arial" panose="020B0604020202020204" pitchFamily="34" charset="0"/>
                <a:cs typeface="Arial" panose="020B0604020202020204" pitchFamily="34" charset="0"/>
              </a:defRPr>
            </a:lvl1pPr>
            <a:lvl2pPr marL="685783" indent="-228594">
              <a:lnSpc>
                <a:spcPct val="100000"/>
              </a:lnSpc>
              <a:buClr>
                <a:schemeClr val="tx1">
                  <a:lumMod val="85000"/>
                  <a:lumOff val="15000"/>
                </a:schemeClr>
              </a:buClr>
              <a:buSzPct val="90000"/>
              <a:buFont typeface="Wingdings" panose="05000000000000000000" pitchFamily="2" charset="2"/>
              <a:buChar char="§"/>
              <a:defRPr sz="1600">
                <a:solidFill>
                  <a:schemeClr val="tx1">
                    <a:lumMod val="85000"/>
                    <a:lumOff val="15000"/>
                  </a:schemeClr>
                </a:solidFill>
                <a:latin typeface="Arial" panose="020B0604020202020204" pitchFamily="34" charset="0"/>
                <a:cs typeface="Arial" panose="020B0604020202020204" pitchFamily="34" charset="0"/>
              </a:defRPr>
            </a:lvl2pPr>
            <a:lvl3pPr marL="1142971" indent="-228594">
              <a:lnSpc>
                <a:spcPct val="100000"/>
              </a:lnSpc>
              <a:buClr>
                <a:schemeClr val="tx1">
                  <a:lumMod val="85000"/>
                  <a:lumOff val="15000"/>
                </a:schemeClr>
              </a:buClr>
              <a:buSzPct val="90000"/>
              <a:buFont typeface="Wingdings" panose="05000000000000000000" pitchFamily="2" charset="2"/>
              <a:buChar char="§"/>
              <a:defRPr sz="1467">
                <a:solidFill>
                  <a:schemeClr val="tx1">
                    <a:lumMod val="85000"/>
                    <a:lumOff val="15000"/>
                  </a:schemeClr>
                </a:solidFill>
                <a:latin typeface="Arial" panose="020B0604020202020204" pitchFamily="34" charset="0"/>
                <a:cs typeface="Arial" panose="020B0604020202020204" pitchFamily="34" charset="0"/>
              </a:defRPr>
            </a:lvl3pPr>
            <a:lvl4pPr marL="1600160" indent="-228594">
              <a:lnSpc>
                <a:spcPct val="100000"/>
              </a:lnSpc>
              <a:buClr>
                <a:schemeClr val="tx1">
                  <a:lumMod val="85000"/>
                  <a:lumOff val="15000"/>
                </a:schemeClr>
              </a:buClr>
              <a:buSzPct val="90000"/>
              <a:buFont typeface="Wingdings" panose="05000000000000000000" pitchFamily="2" charset="2"/>
              <a:buChar char="§"/>
              <a:defRPr sz="1400">
                <a:solidFill>
                  <a:schemeClr val="tx1">
                    <a:lumMod val="85000"/>
                    <a:lumOff val="15000"/>
                  </a:schemeClr>
                </a:solidFill>
                <a:latin typeface="Arial" panose="020B0604020202020204" pitchFamily="34" charset="0"/>
                <a:cs typeface="Arial" panose="020B0604020202020204" pitchFamily="34" charset="0"/>
              </a:defRPr>
            </a:lvl4pPr>
            <a:lvl5pPr marL="2057349" indent="-228594">
              <a:lnSpc>
                <a:spcPct val="100000"/>
              </a:lnSpc>
              <a:buClr>
                <a:schemeClr val="tx1">
                  <a:lumMod val="85000"/>
                  <a:lumOff val="15000"/>
                </a:schemeClr>
              </a:buClr>
              <a:buSzPct val="90000"/>
              <a:buFont typeface="Wingdings" panose="05000000000000000000" pitchFamily="2" charset="2"/>
              <a:buChar char="§"/>
              <a:defRPr sz="14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pic>
        <p:nvPicPr>
          <p:cNvPr id="7" name="Picture 6">
            <a:extLst>
              <a:ext uri="{FF2B5EF4-FFF2-40B4-BE49-F238E27FC236}">
                <a16:creationId xmlns:a16="http://schemas.microsoft.com/office/drawing/2014/main" id="{EABC2B41-09D0-1A4D-88F5-D96876B87BBF}"/>
              </a:ext>
            </a:extLst>
          </p:cNvPr>
          <p:cNvPicPr>
            <a:picLocks noChangeAspect="1"/>
          </p:cNvPicPr>
          <p:nvPr/>
        </p:nvPicPr>
        <p:blipFill>
          <a:blip r:embed="rId2"/>
          <a:stretch>
            <a:fillRect/>
          </a:stretch>
        </p:blipFill>
        <p:spPr>
          <a:xfrm>
            <a:off x="914400" y="5686185"/>
            <a:ext cx="1437581" cy="530536"/>
          </a:xfrm>
          <a:prstGeom prst="rect">
            <a:avLst/>
          </a:prstGeom>
        </p:spPr>
      </p:pic>
    </p:spTree>
    <p:extLst>
      <p:ext uri="{BB962C8B-B14F-4D97-AF65-F5344CB8AC3E}">
        <p14:creationId xmlns:p14="http://schemas.microsoft.com/office/powerpoint/2010/main" val="23264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3733">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normAutofit/>
          </a:bodyPr>
          <a:lstStyle>
            <a:lvl1pPr marL="0" indent="0">
              <a:buNone/>
              <a:defRPr sz="2667">
                <a:solidFill>
                  <a:schemeClr val="tx1">
                    <a:tint val="75000"/>
                  </a:schemeClr>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3694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8109" y="68569"/>
            <a:ext cx="8912462" cy="1325563"/>
          </a:xfr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58109" y="1825625"/>
            <a:ext cx="5181600" cy="4351339"/>
          </a:xfrm>
        </p:spPr>
        <p:txBody>
          <a:bodyPr>
            <a:normAutofit/>
          </a:bodyPr>
          <a:lstStyle>
            <a:lvl1pPr marL="228594" indent="-228594">
              <a:buFont typeface="Wingdings" panose="05000000000000000000" pitchFamily="2" charset="2"/>
              <a:buChar char="§"/>
              <a:defRPr sz="2133">
                <a:latin typeface="Arial" panose="020B0604020202020204" pitchFamily="34" charset="0"/>
                <a:cs typeface="Arial" panose="020B0604020202020204" pitchFamily="34" charset="0"/>
              </a:defRPr>
            </a:lvl1pPr>
            <a:lvl2pPr marL="685783" indent="-228594">
              <a:buFont typeface="Wingdings" panose="05000000000000000000" pitchFamily="2" charset="2"/>
              <a:buChar char="§"/>
              <a:defRPr sz="16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467">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400">
                <a:latin typeface="Arial" panose="020B0604020202020204" pitchFamily="34" charset="0"/>
                <a:cs typeface="Arial" panose="020B0604020202020204" pitchFamily="34" charset="0"/>
              </a:defRPr>
            </a:lvl4pPr>
            <a:lvl5pPr marL="2057349" indent="-228594">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94169" y="1825625"/>
            <a:ext cx="5811799" cy="4351339"/>
          </a:xfrm>
        </p:spPr>
        <p:txBody>
          <a:bodyPr>
            <a:normAutofit/>
          </a:bodyPr>
          <a:lstStyle>
            <a:lvl1pPr marL="380990" indent="-380990">
              <a:buFont typeface="Wingdings" panose="05000000000000000000" pitchFamily="2" charset="2"/>
              <a:buChar char="§"/>
              <a:defRPr sz="2133">
                <a:latin typeface="Arial" panose="020B0604020202020204" pitchFamily="34" charset="0"/>
                <a:cs typeface="Arial" panose="020B0604020202020204" pitchFamily="34" charset="0"/>
              </a:defRPr>
            </a:lvl1pPr>
            <a:lvl2pPr marL="685783" indent="-228594">
              <a:buFont typeface="Wingdings" panose="05000000000000000000" pitchFamily="2" charset="2"/>
              <a:buChar char="§"/>
              <a:defRPr sz="16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467">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400">
                <a:latin typeface="Arial" panose="020B0604020202020204" pitchFamily="34" charset="0"/>
                <a:cs typeface="Arial" panose="020B0604020202020204" pitchFamily="34" charset="0"/>
              </a:defRPr>
            </a:lvl4pPr>
            <a:lvl5pPr marL="2057349" indent="-228594">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140504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8109" y="68569"/>
            <a:ext cx="8837818" cy="1325563"/>
          </a:xfrm>
        </p:spPr>
        <p:txBody>
          <a:bodyPr>
            <a:normAutofit/>
          </a:bodyPr>
          <a:lstStyle>
            <a:lvl1pPr>
              <a:defRPr sz="3200"/>
            </a:lvl1pPr>
          </a:lstStyle>
          <a:p>
            <a:r>
              <a:rPr lang="en-US" dirty="0"/>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171979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115343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399571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oAutofit/>
          </a:bodyPr>
          <a:lstStyle>
            <a:lvl1pPr>
              <a:defRPr sz="3733"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1194487"/>
            <a:ext cx="6172200" cy="4666564"/>
          </a:xfrm>
        </p:spPr>
        <p:txBody>
          <a:bodyPr>
            <a:normAutofit/>
          </a:bodyPr>
          <a:lstStyle>
            <a:lvl1pPr marL="228594" indent="-228594">
              <a:buFont typeface="Wingdings" panose="05000000000000000000" pitchFamily="2" charset="2"/>
              <a:buChar char="§"/>
              <a:defRPr sz="2133">
                <a:latin typeface="Arial" panose="020B0604020202020204" pitchFamily="34" charset="0"/>
                <a:cs typeface="Arial" panose="020B0604020202020204" pitchFamily="34" charset="0"/>
              </a:defRPr>
            </a:lvl1pPr>
            <a:lvl2pPr marL="685783" indent="-228594">
              <a:buFont typeface="Wingdings" panose="05000000000000000000" pitchFamily="2" charset="2"/>
              <a:buChar char="§"/>
              <a:defRPr sz="2133">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600">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467">
                <a:latin typeface="Arial" panose="020B0604020202020204" pitchFamily="34" charset="0"/>
                <a:cs typeface="Arial" panose="020B0604020202020204" pitchFamily="34" charset="0"/>
              </a:defRPr>
            </a:lvl4pPr>
            <a:lvl5pPr marL="2057349" indent="-228594">
              <a:buFont typeface="Wingdings" panose="05000000000000000000" pitchFamily="2" charset="2"/>
              <a:buChar char="§"/>
              <a:defRPr sz="1467">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2667">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29F2232D-6954-4F25-AF4B-57FBE1E14D10}" type="datetimeFigureOut">
              <a:rPr lang="en-GB" smtClean="0"/>
              <a:t>03/05/2024</a:t>
            </a:fld>
            <a:endParaRPr lang="en-GB"/>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E958A93A-57CB-4ACC-A921-D12506D63852}" type="slidenum">
              <a:rPr lang="en-GB" smtClean="0"/>
              <a:t>‹#›</a:t>
            </a:fld>
            <a:endParaRPr lang="en-GB"/>
          </a:p>
        </p:txBody>
      </p:sp>
    </p:spTree>
    <p:extLst>
      <p:ext uri="{BB962C8B-B14F-4D97-AF65-F5344CB8AC3E}">
        <p14:creationId xmlns:p14="http://schemas.microsoft.com/office/powerpoint/2010/main" val="202681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03458" y="2088814"/>
            <a:ext cx="4039356" cy="4769185"/>
          </a:xfrm>
          <a:prstGeom prst="rect">
            <a:avLst/>
          </a:prstGeom>
        </p:spPr>
      </p:pic>
      <p:sp>
        <p:nvSpPr>
          <p:cNvPr id="3" name="Text Placeholder 2"/>
          <p:cNvSpPr>
            <a:spLocks noGrp="1"/>
          </p:cNvSpPr>
          <p:nvPr>
            <p:ph type="body" idx="1"/>
          </p:nvPr>
        </p:nvSpPr>
        <p:spPr>
          <a:xfrm>
            <a:off x="574581" y="1627921"/>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558109" y="68570"/>
            <a:ext cx="8947135" cy="1321692"/>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505244" y="428534"/>
            <a:ext cx="2278696" cy="640313"/>
          </a:xfrm>
          <a:prstGeom prst="rect">
            <a:avLst/>
          </a:prstGeom>
        </p:spPr>
      </p:pic>
    </p:spTree>
    <p:extLst>
      <p:ext uri="{BB962C8B-B14F-4D97-AF65-F5344CB8AC3E}">
        <p14:creationId xmlns:p14="http://schemas.microsoft.com/office/powerpoint/2010/main" val="4018945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sf.io/preprints/edarxiv/g7m8n" TargetMode="External"/><Relationship Id="rId2" Type="http://schemas.openxmlformats.org/officeDocument/2006/relationships/hyperlink" Target="https://urldefense.com/v3/__https:/osf.io/preprints/osf/tb8mp__;!!K7l7YuZ3_aFnun0eduI!if_2bFrhXVqgWbjVzS3I36kqcjYTdeOg-nMkvHvh2N11S-kjHFTcZEztRjWRWbqwomCmFqqyCWZ1DBAbOMSU3ua86jYdlmRVfgr76qu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029D-C8D9-4486-8984-3142444964B6}"/>
              </a:ext>
            </a:extLst>
          </p:cNvPr>
          <p:cNvSpPr>
            <a:spLocks noGrp="1"/>
          </p:cNvSpPr>
          <p:nvPr>
            <p:ph type="ctrTitle"/>
          </p:nvPr>
        </p:nvSpPr>
        <p:spPr/>
        <p:txBody>
          <a:bodyPr>
            <a:normAutofit/>
          </a:bodyPr>
          <a:lstStyle/>
          <a:p>
            <a:pPr fontAlgn="base"/>
            <a:r>
              <a:rPr lang="en-GB" dirty="0"/>
              <a:t>Towards an updated definition of dyslexia: findings from a Delphi study of dyslexia experts</a:t>
            </a:r>
          </a:p>
        </p:txBody>
      </p:sp>
      <p:sp>
        <p:nvSpPr>
          <p:cNvPr id="3" name="Subtitle 2">
            <a:extLst>
              <a:ext uri="{FF2B5EF4-FFF2-40B4-BE49-F238E27FC236}">
                <a16:creationId xmlns:a16="http://schemas.microsoft.com/office/drawing/2014/main" id="{BF229B85-A45D-4D58-A1BA-1E932C7C3551}"/>
              </a:ext>
            </a:extLst>
          </p:cNvPr>
          <p:cNvSpPr>
            <a:spLocks noGrp="1"/>
          </p:cNvSpPr>
          <p:nvPr>
            <p:ph type="subTitle" idx="1"/>
          </p:nvPr>
        </p:nvSpPr>
        <p:spPr/>
        <p:txBody>
          <a:bodyPr>
            <a:normAutofit fontScale="85000" lnSpcReduction="10000"/>
          </a:bodyPr>
          <a:lstStyle/>
          <a:p>
            <a:endParaRPr lang="en-GB" dirty="0"/>
          </a:p>
          <a:p>
            <a:r>
              <a:rPr lang="en-GB" dirty="0"/>
              <a:t>Professor Julia Carroll</a:t>
            </a:r>
          </a:p>
          <a:p>
            <a:r>
              <a:rPr lang="en-GB" dirty="0"/>
              <a:t>Dr Paul Thompson</a:t>
            </a:r>
          </a:p>
          <a:p>
            <a:r>
              <a:rPr lang="en-GB" dirty="0"/>
              <a:t>With thanks to Maggie Snowling, </a:t>
            </a:r>
            <a:r>
              <a:rPr lang="en-GB"/>
              <a:t>Caroline Holden </a:t>
            </a:r>
            <a:r>
              <a:rPr lang="en-GB" dirty="0"/>
              <a:t>and Philip Kirby</a:t>
            </a:r>
          </a:p>
        </p:txBody>
      </p:sp>
    </p:spTree>
    <p:extLst>
      <p:ext uri="{BB962C8B-B14F-4D97-AF65-F5344CB8AC3E}">
        <p14:creationId xmlns:p14="http://schemas.microsoft.com/office/powerpoint/2010/main" val="180750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11AE-1E3E-63EE-F2D8-96C6B0C3E2B3}"/>
              </a:ext>
            </a:extLst>
          </p:cNvPr>
          <p:cNvSpPr>
            <a:spLocks noGrp="1"/>
          </p:cNvSpPr>
          <p:nvPr>
            <p:ph type="title"/>
          </p:nvPr>
        </p:nvSpPr>
        <p:spPr/>
        <p:txBody>
          <a:bodyPr>
            <a:normAutofit fontScale="90000"/>
          </a:bodyPr>
          <a:lstStyle/>
          <a:p>
            <a:r>
              <a:rPr lang="en-US" dirty="0"/>
              <a:t>2019: Local authorities discouraging diagnosis of dyslexia</a:t>
            </a:r>
          </a:p>
        </p:txBody>
      </p:sp>
      <p:pic>
        <p:nvPicPr>
          <p:cNvPr id="13" name="Content Placeholder 12" descr="A screenshot of a computer&#10;&#10;Description automatically generated">
            <a:extLst>
              <a:ext uri="{FF2B5EF4-FFF2-40B4-BE49-F238E27FC236}">
                <a16:creationId xmlns:a16="http://schemas.microsoft.com/office/drawing/2014/main" id="{3FF78FAC-87A5-0450-F674-B79CAC6F775D}"/>
              </a:ext>
            </a:extLst>
          </p:cNvPr>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tretch/>
        </p:blipFill>
        <p:spPr>
          <a:xfrm>
            <a:off x="5397910" y="1408836"/>
            <a:ext cx="6512939" cy="4351338"/>
          </a:xfrm>
          <a:ln>
            <a:solidFill>
              <a:schemeClr val="tx1"/>
            </a:solidFill>
          </a:ln>
        </p:spPr>
      </p:pic>
      <p:sp>
        <p:nvSpPr>
          <p:cNvPr id="14" name="TextBox 13">
            <a:extLst>
              <a:ext uri="{FF2B5EF4-FFF2-40B4-BE49-F238E27FC236}">
                <a16:creationId xmlns:a16="http://schemas.microsoft.com/office/drawing/2014/main" id="{3C6CBE3A-5F9F-4A4F-8345-DF981E130C2B}"/>
              </a:ext>
            </a:extLst>
          </p:cNvPr>
          <p:cNvSpPr txBox="1"/>
          <p:nvPr/>
        </p:nvSpPr>
        <p:spPr>
          <a:xfrm>
            <a:off x="720213" y="1914668"/>
            <a:ext cx="38354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Warwickshire and Staffordshire argue that if dyslexia is just reading difficulties, diagnosis is unnecessary</a:t>
            </a:r>
          </a:p>
          <a:p>
            <a:pPr marL="285750" indent="-285750">
              <a:buFont typeface="Arial" panose="020B0604020202020204" pitchFamily="34" charset="0"/>
              <a:buChar char="•"/>
            </a:pPr>
            <a:r>
              <a:rPr lang="en-US" sz="2000" dirty="0"/>
              <a:t>Focus instead on early reading support for all</a:t>
            </a:r>
          </a:p>
          <a:p>
            <a:pPr marL="285750" indent="-285750">
              <a:buFont typeface="Arial" panose="020B0604020202020204" pitchFamily="34" charset="0"/>
              <a:buChar char="•"/>
            </a:pPr>
            <a:r>
              <a:rPr lang="en-US" sz="2000" dirty="0"/>
              <a:t>Many parents respond by seeking private assessment and battling for additional support</a:t>
            </a:r>
          </a:p>
        </p:txBody>
      </p:sp>
    </p:spTree>
    <p:extLst>
      <p:ext uri="{BB962C8B-B14F-4D97-AF65-F5344CB8AC3E}">
        <p14:creationId xmlns:p14="http://schemas.microsoft.com/office/powerpoint/2010/main" val="147845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1721-D729-10AA-280E-2B237F3A546C}"/>
              </a:ext>
            </a:extLst>
          </p:cNvPr>
          <p:cNvSpPr>
            <a:spLocks noGrp="1"/>
          </p:cNvSpPr>
          <p:nvPr>
            <p:ph type="title"/>
          </p:nvPr>
        </p:nvSpPr>
        <p:spPr/>
        <p:txBody>
          <a:bodyPr/>
          <a:lstStyle/>
          <a:p>
            <a:r>
              <a:rPr lang="en-US" dirty="0"/>
              <a:t>2020 Review of </a:t>
            </a:r>
            <a:r>
              <a:rPr lang="en-US" dirty="0" err="1"/>
              <a:t>SpLD</a:t>
            </a:r>
            <a:r>
              <a:rPr lang="en-US" dirty="0"/>
              <a:t>: current issues</a:t>
            </a:r>
          </a:p>
        </p:txBody>
      </p:sp>
      <p:sp>
        <p:nvSpPr>
          <p:cNvPr id="3" name="Content Placeholder 2">
            <a:extLst>
              <a:ext uri="{FF2B5EF4-FFF2-40B4-BE49-F238E27FC236}">
                <a16:creationId xmlns:a16="http://schemas.microsoft.com/office/drawing/2014/main" id="{42D268F6-AE5F-A454-7C2A-526DB329B547}"/>
              </a:ext>
            </a:extLst>
          </p:cNvPr>
          <p:cNvSpPr>
            <a:spLocks noGrp="1"/>
          </p:cNvSpPr>
          <p:nvPr>
            <p:ph idx="1"/>
          </p:nvPr>
        </p:nvSpPr>
        <p:spPr>
          <a:xfrm>
            <a:off x="838200" y="1825624"/>
            <a:ext cx="6231340" cy="4432935"/>
          </a:xfrm>
        </p:spPr>
        <p:txBody>
          <a:bodyPr>
            <a:normAutofit fontScale="92500" lnSpcReduction="20000"/>
          </a:bodyPr>
          <a:lstStyle/>
          <a:p>
            <a:r>
              <a:rPr lang="en-US" dirty="0"/>
              <a:t>Lack of consistency over time – different expectations/requirements for diagnosis in school/college/university/work</a:t>
            </a:r>
          </a:p>
          <a:p>
            <a:r>
              <a:rPr lang="en-US" dirty="0"/>
              <a:t>Differences in diagnostic criteria used in research and practice</a:t>
            </a:r>
          </a:p>
          <a:p>
            <a:r>
              <a:rPr lang="en-US" dirty="0"/>
              <a:t>Lack of clarity of the roles of specialist teachers and educational psychologists</a:t>
            </a:r>
          </a:p>
          <a:p>
            <a:r>
              <a:rPr lang="en-US" dirty="0"/>
              <a:t>All feed into confusion for individuals, parents and teachers</a:t>
            </a:r>
          </a:p>
        </p:txBody>
      </p:sp>
      <p:pic>
        <p:nvPicPr>
          <p:cNvPr id="6" name="Picture 5" descr="A screenshot of a computer&#10;&#10;Description automatically generated">
            <a:extLst>
              <a:ext uri="{FF2B5EF4-FFF2-40B4-BE49-F238E27FC236}">
                <a16:creationId xmlns:a16="http://schemas.microsoft.com/office/drawing/2014/main" id="{C6491443-D414-0236-EECA-AF26F390229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530" t="18823" r="27320" b="7974"/>
          <a:stretch/>
        </p:blipFill>
        <p:spPr>
          <a:xfrm>
            <a:off x="7353414" y="1825625"/>
            <a:ext cx="3820160" cy="3556000"/>
          </a:xfrm>
          <a:prstGeom prst="rect">
            <a:avLst/>
          </a:prstGeom>
          <a:ln>
            <a:solidFill>
              <a:schemeClr val="tx1"/>
            </a:solidFill>
          </a:ln>
        </p:spPr>
      </p:pic>
    </p:spTree>
    <p:extLst>
      <p:ext uri="{BB962C8B-B14F-4D97-AF65-F5344CB8AC3E}">
        <p14:creationId xmlns:p14="http://schemas.microsoft.com/office/powerpoint/2010/main" val="62896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0D68-911F-F8D7-2F4C-9CCF0BA3E52D}"/>
              </a:ext>
            </a:extLst>
          </p:cNvPr>
          <p:cNvSpPr>
            <a:spLocks noGrp="1"/>
          </p:cNvSpPr>
          <p:nvPr>
            <p:ph type="title"/>
          </p:nvPr>
        </p:nvSpPr>
        <p:spPr/>
        <p:txBody>
          <a:bodyPr/>
          <a:lstStyle/>
          <a:p>
            <a:r>
              <a:rPr lang="en-US" dirty="0"/>
              <a:t>2021 – 2023: SASC Review</a:t>
            </a:r>
          </a:p>
        </p:txBody>
      </p:sp>
      <p:sp>
        <p:nvSpPr>
          <p:cNvPr id="3" name="Content Placeholder 2">
            <a:extLst>
              <a:ext uri="{FF2B5EF4-FFF2-40B4-BE49-F238E27FC236}">
                <a16:creationId xmlns:a16="http://schemas.microsoft.com/office/drawing/2014/main" id="{DD5AF430-8AB7-571F-875C-848AEC057C32}"/>
              </a:ext>
            </a:extLst>
          </p:cNvPr>
          <p:cNvSpPr>
            <a:spLocks noGrp="1"/>
          </p:cNvSpPr>
          <p:nvPr>
            <p:ph idx="1"/>
          </p:nvPr>
        </p:nvSpPr>
        <p:spPr>
          <a:xfrm>
            <a:off x="576927" y="1485995"/>
            <a:ext cx="10515600" cy="5067205"/>
          </a:xfrm>
        </p:spPr>
        <p:txBody>
          <a:bodyPr>
            <a:normAutofit fontScale="55000" lnSpcReduction="20000"/>
          </a:bodyPr>
          <a:lstStyle/>
          <a:p>
            <a:pPr algn="l">
              <a:spcAft>
                <a:spcPts val="800"/>
              </a:spcAft>
            </a:pPr>
            <a:r>
              <a:rPr lang="en-GB" sz="3400" dirty="0">
                <a:solidFill>
                  <a:srgbClr val="000000"/>
                </a:solidFill>
              </a:rPr>
              <a:t>Initiated in January 2021 </a:t>
            </a:r>
          </a:p>
          <a:p>
            <a:pPr algn="l">
              <a:spcAft>
                <a:spcPts val="800"/>
              </a:spcAft>
            </a:pPr>
            <a:r>
              <a:rPr lang="en-GB" sz="3400" b="0" i="0" dirty="0">
                <a:solidFill>
                  <a:srgbClr val="000000"/>
                </a:solidFill>
                <a:effectLst/>
              </a:rPr>
              <a:t>A review of assessment and identification of dyslexia</a:t>
            </a:r>
          </a:p>
          <a:p>
            <a:pPr algn="l">
              <a:spcAft>
                <a:spcPts val="800"/>
              </a:spcAft>
            </a:pPr>
            <a:r>
              <a:rPr lang="en-GB" sz="3400" b="0" i="0" dirty="0">
                <a:solidFill>
                  <a:srgbClr val="000000"/>
                </a:solidFill>
                <a:effectLst/>
              </a:rPr>
              <a:t>Four phases:</a:t>
            </a:r>
          </a:p>
          <a:p>
            <a:pPr lvl="1">
              <a:spcAft>
                <a:spcPts val="800"/>
              </a:spcAft>
            </a:pPr>
            <a:r>
              <a:rPr lang="en-GB" sz="3400" dirty="0">
                <a:solidFill>
                  <a:srgbClr val="000000"/>
                </a:solidFill>
              </a:rPr>
              <a:t>Working Group</a:t>
            </a:r>
          </a:p>
          <a:p>
            <a:pPr lvl="1">
              <a:spcAft>
                <a:spcPts val="800"/>
              </a:spcAft>
            </a:pPr>
            <a:r>
              <a:rPr lang="en-GB" sz="3400" b="0" i="0" dirty="0">
                <a:solidFill>
                  <a:srgbClr val="000000"/>
                </a:solidFill>
                <a:effectLst/>
              </a:rPr>
              <a:t>Consultation Phase 1</a:t>
            </a:r>
          </a:p>
          <a:p>
            <a:pPr lvl="1">
              <a:spcAft>
                <a:spcPts val="800"/>
              </a:spcAft>
            </a:pPr>
            <a:r>
              <a:rPr lang="en-GB" sz="3400" b="0" i="0" dirty="0">
                <a:solidFill>
                  <a:srgbClr val="000000"/>
                </a:solidFill>
                <a:effectLst/>
              </a:rPr>
              <a:t>Publication of a paper: </a:t>
            </a:r>
            <a:r>
              <a:rPr lang="en-GB" sz="3400" b="0" i="1" u="none" strike="noStrike" dirty="0">
                <a:solidFill>
                  <a:srgbClr val="339AA3"/>
                </a:solidFill>
                <a:effectLst/>
              </a:rPr>
              <a:t>Specific Learning Difficulties (</a:t>
            </a:r>
            <a:r>
              <a:rPr lang="en-GB" sz="3400" b="0" i="1" u="none" strike="noStrike" dirty="0" err="1">
                <a:solidFill>
                  <a:srgbClr val="339AA3"/>
                </a:solidFill>
                <a:effectLst/>
              </a:rPr>
              <a:t>SpLD</a:t>
            </a:r>
            <a:r>
              <a:rPr lang="en-GB" sz="3400" b="0" i="1" u="none" strike="noStrike" dirty="0">
                <a:solidFill>
                  <a:srgbClr val="339AA3"/>
                </a:solidFill>
                <a:effectLst/>
              </a:rPr>
              <a:t>) Assessment Standards Committee (SASC) Consultation Paper on the identification of and effective intervention for literacy difficulties in children and adults. Implications for the assessment of dyslexia</a:t>
            </a:r>
            <a:r>
              <a:rPr lang="en-GB" sz="3400" b="0" i="1" dirty="0">
                <a:solidFill>
                  <a:srgbClr val="000000"/>
                </a:solidFill>
                <a:effectLst/>
              </a:rPr>
              <a:t>. </a:t>
            </a:r>
            <a:endParaRPr lang="en-GB" sz="3400" b="0" i="0" dirty="0">
              <a:solidFill>
                <a:srgbClr val="000000"/>
              </a:solidFill>
              <a:effectLst/>
            </a:endParaRPr>
          </a:p>
          <a:p>
            <a:pPr lvl="1">
              <a:spcAft>
                <a:spcPts val="800"/>
              </a:spcAft>
            </a:pPr>
            <a:r>
              <a:rPr lang="en-GB" sz="3400" b="0" i="0" dirty="0">
                <a:solidFill>
                  <a:srgbClr val="000000"/>
                </a:solidFill>
                <a:effectLst/>
              </a:rPr>
              <a:t>Responses to the paper were gathered (407 responses)</a:t>
            </a:r>
          </a:p>
          <a:p>
            <a:pPr lvl="1">
              <a:spcAft>
                <a:spcPts val="800"/>
              </a:spcAft>
            </a:pPr>
            <a:r>
              <a:rPr lang="en-GB" sz="3400" dirty="0">
                <a:solidFill>
                  <a:srgbClr val="000000"/>
                </a:solidFill>
              </a:rPr>
              <a:t>Issues arising were discussed with practitioners in structured meetings. </a:t>
            </a:r>
            <a:r>
              <a:rPr lang="en-GB" sz="3400" b="0" i="0" dirty="0">
                <a:solidFill>
                  <a:srgbClr val="000000"/>
                </a:solidFill>
                <a:effectLst/>
              </a:rPr>
              <a:t>Summaries of these meetings were presented to the SASC Board in January 2023.  </a:t>
            </a:r>
          </a:p>
        </p:txBody>
      </p:sp>
    </p:spTree>
    <p:extLst>
      <p:ext uri="{BB962C8B-B14F-4D97-AF65-F5344CB8AC3E}">
        <p14:creationId xmlns:p14="http://schemas.microsoft.com/office/powerpoint/2010/main" val="277632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32089"/>
            <a:ext cx="7772400" cy="1470025"/>
          </a:xfrm>
        </p:spPr>
        <p:txBody>
          <a:bodyPr>
            <a:normAutofit/>
          </a:bodyPr>
          <a:lstStyle/>
          <a:p>
            <a:r>
              <a:rPr lang="en-GB" sz="4000" b="1" dirty="0"/>
              <a:t>How can we build a consensus?</a:t>
            </a:r>
            <a:endParaRPr lang="en-GB" dirty="0"/>
          </a:p>
        </p:txBody>
      </p:sp>
      <p:sp>
        <p:nvSpPr>
          <p:cNvPr id="7" name="Subtitle 6"/>
          <p:cNvSpPr>
            <a:spLocks noGrp="1"/>
          </p:cNvSpPr>
          <p:nvPr>
            <p:ph type="subTitle" idx="1"/>
          </p:nvPr>
        </p:nvSpPr>
        <p:spPr>
          <a:xfrm>
            <a:off x="1993514" y="2450753"/>
            <a:ext cx="8204972" cy="2058367"/>
          </a:xfrm>
        </p:spPr>
        <p:txBody>
          <a:bodyPr>
            <a:noAutofit/>
          </a:bodyPr>
          <a:lstStyle/>
          <a:p>
            <a:r>
              <a:rPr lang="en-GB" dirty="0"/>
              <a:t>Assemble a group of experts and use the </a:t>
            </a:r>
            <a:r>
              <a:rPr lang="en-GB" b="1" dirty="0"/>
              <a:t>Delphi method </a:t>
            </a:r>
            <a:r>
              <a:rPr lang="en-GB" dirty="0"/>
              <a:t>to have an online discussion</a:t>
            </a:r>
          </a:p>
          <a:p>
            <a:endParaRPr lang="en-GB" dirty="0"/>
          </a:p>
          <a:p>
            <a:r>
              <a:rPr lang="en-GB" dirty="0"/>
              <a:t>Key feature of Delphi: everyone rates and comments on initial set of statements, and sees everyone else’s responses, but whole process is anonymous.</a:t>
            </a:r>
          </a:p>
          <a:p>
            <a:endParaRPr lang="en-GB" dirty="0"/>
          </a:p>
          <a:p>
            <a:r>
              <a:rPr lang="en-GB" dirty="0"/>
              <a:t>Delphi Method used to build  consensus regarding  a new or controversial issue</a:t>
            </a:r>
          </a:p>
        </p:txBody>
      </p:sp>
    </p:spTree>
    <p:extLst>
      <p:ext uri="{BB962C8B-B14F-4D97-AF65-F5344CB8AC3E}">
        <p14:creationId xmlns:p14="http://schemas.microsoft.com/office/powerpoint/2010/main" val="46368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A0D2-E122-4D77-94E0-72F418D7A604}"/>
              </a:ext>
            </a:extLst>
          </p:cNvPr>
          <p:cNvSpPr>
            <a:spLocks noGrp="1"/>
          </p:cNvSpPr>
          <p:nvPr>
            <p:ph type="title"/>
          </p:nvPr>
        </p:nvSpPr>
        <p:spPr/>
        <p:txBody>
          <a:bodyPr/>
          <a:lstStyle/>
          <a:p>
            <a:r>
              <a:rPr lang="en-GB" dirty="0"/>
              <a:t>Delphi Dyslexia Team</a:t>
            </a:r>
          </a:p>
        </p:txBody>
      </p:sp>
      <p:sp>
        <p:nvSpPr>
          <p:cNvPr id="3" name="Content Placeholder 2">
            <a:extLst>
              <a:ext uri="{FF2B5EF4-FFF2-40B4-BE49-F238E27FC236}">
                <a16:creationId xmlns:a16="http://schemas.microsoft.com/office/drawing/2014/main" id="{79333E5F-47CF-4BE1-BE23-E8671ABEA4ED}"/>
              </a:ext>
            </a:extLst>
          </p:cNvPr>
          <p:cNvSpPr>
            <a:spLocks noGrp="1"/>
          </p:cNvSpPr>
          <p:nvPr>
            <p:ph idx="1"/>
          </p:nvPr>
        </p:nvSpPr>
        <p:spPr/>
        <p:txBody>
          <a:bodyPr>
            <a:normAutofit fontScale="92500" lnSpcReduction="20000"/>
          </a:bodyPr>
          <a:lstStyle/>
          <a:p>
            <a:r>
              <a:rPr lang="en-GB" dirty="0"/>
              <a:t>Investigators</a:t>
            </a:r>
            <a:r>
              <a:rPr lang="en-GB"/>
              <a:t>: Maggie </a:t>
            </a:r>
            <a:r>
              <a:rPr lang="en-GB" dirty="0"/>
              <a:t>Snowling, Julia Carroll, Philip Kirby, Paul Thompson, Lynn Greenwold, and Caroline Holden</a:t>
            </a:r>
          </a:p>
          <a:p>
            <a:endParaRPr lang="en-GB" dirty="0"/>
          </a:p>
          <a:p>
            <a:r>
              <a:rPr lang="en-GB" dirty="0"/>
              <a:t>Moderators: Maggie Snowling, Julia Carroll, Philip Kirby, Caroline Holden</a:t>
            </a:r>
          </a:p>
          <a:p>
            <a:endParaRPr lang="en-GB" dirty="0"/>
          </a:p>
          <a:p>
            <a:r>
              <a:rPr lang="en-GB" dirty="0"/>
              <a:t>Data controller: Paul Thompson</a:t>
            </a:r>
          </a:p>
          <a:p>
            <a:endParaRPr lang="en-GB" dirty="0"/>
          </a:p>
          <a:p>
            <a:r>
              <a:rPr lang="en-GB" dirty="0"/>
              <a:t>Admin support: Amy </a:t>
            </a:r>
            <a:r>
              <a:rPr lang="en-GB" dirty="0" err="1"/>
              <a:t>Birtwhistle</a:t>
            </a:r>
            <a:r>
              <a:rPr lang="en-GB" dirty="0"/>
              <a:t> </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38807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437B-41A1-4A52-B78F-6B2F43D437D1}"/>
              </a:ext>
            </a:extLst>
          </p:cNvPr>
          <p:cNvSpPr>
            <a:spLocks noGrp="1"/>
          </p:cNvSpPr>
          <p:nvPr>
            <p:ph type="title"/>
          </p:nvPr>
        </p:nvSpPr>
        <p:spPr/>
        <p:txBody>
          <a:bodyPr/>
          <a:lstStyle/>
          <a:p>
            <a:r>
              <a:rPr lang="en-GB" dirty="0"/>
              <a:t>Expert Panel Members</a:t>
            </a:r>
          </a:p>
        </p:txBody>
      </p:sp>
      <p:sp>
        <p:nvSpPr>
          <p:cNvPr id="3" name="Content Placeholder 2">
            <a:extLst>
              <a:ext uri="{FF2B5EF4-FFF2-40B4-BE49-F238E27FC236}">
                <a16:creationId xmlns:a16="http://schemas.microsoft.com/office/drawing/2014/main" id="{BF41420E-9076-48E3-B5B4-DA0992D8F1A1}"/>
              </a:ext>
            </a:extLst>
          </p:cNvPr>
          <p:cNvSpPr>
            <a:spLocks noGrp="1"/>
          </p:cNvSpPr>
          <p:nvPr>
            <p:ph sz="half" idx="1"/>
          </p:nvPr>
        </p:nvSpPr>
        <p:spPr/>
        <p:txBody>
          <a:bodyPr>
            <a:normAutofit fontScale="92500" lnSpcReduction="20000"/>
          </a:bodyPr>
          <a:lstStyle/>
          <a:p>
            <a:r>
              <a:rPr lang="en-GB" dirty="0"/>
              <a:t>Professionals: psychologists, clinical, educational, occupational, other</a:t>
            </a:r>
          </a:p>
          <a:p>
            <a:r>
              <a:rPr lang="en-GB" dirty="0"/>
              <a:t>Assessment practitioners: specialist assessors, specialist teacher- assessors, access arrangements assessors</a:t>
            </a:r>
          </a:p>
          <a:p>
            <a:r>
              <a:rPr lang="en-GB" dirty="0"/>
              <a:t>Specialist teachers, SENCOs, support service managers in LAs, schools, colleges  and HE </a:t>
            </a:r>
          </a:p>
          <a:p>
            <a:r>
              <a:rPr lang="en-GB" dirty="0"/>
              <a:t>Families and people with ‘dyslexia’</a:t>
            </a:r>
          </a:p>
          <a:p>
            <a:r>
              <a:rPr lang="en-GB" dirty="0" err="1"/>
              <a:t>Stakeholding</a:t>
            </a:r>
            <a:r>
              <a:rPr lang="en-GB" dirty="0"/>
              <a:t> organisations and CPD/ psychology or specialist teacher training providers, e.g. BDA, Helen Arkell Centre, PATOSS, Dyslexia Guild, Real Training, IOE </a:t>
            </a:r>
          </a:p>
          <a:p>
            <a:endParaRPr lang="en-GB" dirty="0"/>
          </a:p>
          <a:p>
            <a:endParaRPr lang="en-GB" dirty="0"/>
          </a:p>
          <a:p>
            <a:endParaRPr lang="en-GB" dirty="0"/>
          </a:p>
          <a:p>
            <a:endParaRPr lang="en-GB" dirty="0"/>
          </a:p>
        </p:txBody>
      </p:sp>
      <p:sp>
        <p:nvSpPr>
          <p:cNvPr id="8" name="Content Placeholder 7">
            <a:extLst>
              <a:ext uri="{FF2B5EF4-FFF2-40B4-BE49-F238E27FC236}">
                <a16:creationId xmlns:a16="http://schemas.microsoft.com/office/drawing/2014/main" id="{D1915382-7F25-4DAC-AB84-CC651E1C2EA2}"/>
              </a:ext>
            </a:extLst>
          </p:cNvPr>
          <p:cNvSpPr>
            <a:spLocks noGrp="1"/>
          </p:cNvSpPr>
          <p:nvPr>
            <p:ph sz="half" idx="2"/>
          </p:nvPr>
        </p:nvSpPr>
        <p:spPr/>
        <p:txBody>
          <a:bodyPr>
            <a:normAutofit fontScale="92500" lnSpcReduction="20000"/>
          </a:bodyPr>
          <a:lstStyle/>
          <a:p>
            <a:r>
              <a:rPr lang="en-GB" dirty="0"/>
              <a:t>Academics/researchers</a:t>
            </a:r>
          </a:p>
          <a:p>
            <a:r>
              <a:rPr lang="en-GB" dirty="0"/>
              <a:t>UK Devolved Nations</a:t>
            </a:r>
          </a:p>
          <a:p>
            <a:pPr lvl="1"/>
            <a:r>
              <a:rPr lang="en-GB" dirty="0"/>
              <a:t>England, Scotland, Northern Ireland, Wales</a:t>
            </a:r>
          </a:p>
          <a:p>
            <a:r>
              <a:rPr lang="en-GB" dirty="0"/>
              <a:t>Europe</a:t>
            </a:r>
          </a:p>
          <a:p>
            <a:r>
              <a:rPr lang="en-GB" dirty="0"/>
              <a:t>US and International</a:t>
            </a:r>
          </a:p>
          <a:p>
            <a:endParaRPr lang="en-GB" dirty="0"/>
          </a:p>
          <a:p>
            <a:endParaRPr lang="en-GB" dirty="0"/>
          </a:p>
          <a:p>
            <a:pPr marL="0" indent="0">
              <a:buNone/>
            </a:pPr>
            <a:r>
              <a:rPr lang="en-GB" b="1" dirty="0"/>
              <a:t>Selected ‘experts from a longlist taking account of EDI considerations</a:t>
            </a:r>
          </a:p>
          <a:p>
            <a:pPr marL="0" indent="0">
              <a:buNone/>
            </a:pPr>
            <a:endParaRPr lang="en-GB" dirty="0"/>
          </a:p>
          <a:p>
            <a:r>
              <a:rPr lang="en-GB" dirty="0"/>
              <a:t>Additional panel members from under-represented categories</a:t>
            </a:r>
          </a:p>
          <a:p>
            <a:r>
              <a:rPr lang="en-GB" dirty="0"/>
              <a:t>Survey 1 sent to 71 ‘experts’.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1359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Demographics of the Panel</a:t>
            </a:r>
          </a:p>
        </p:txBody>
      </p:sp>
      <p:sp>
        <p:nvSpPr>
          <p:cNvPr id="3" name="Content Placeholder 2"/>
          <p:cNvSpPr>
            <a:spLocks noGrp="1"/>
          </p:cNvSpPr>
          <p:nvPr>
            <p:ph sz="half" idx="1"/>
          </p:nvPr>
        </p:nvSpPr>
        <p:spPr/>
        <p:txBody>
          <a:bodyPr>
            <a:normAutofit/>
          </a:bodyPr>
          <a:lstStyle/>
          <a:p>
            <a:r>
              <a:rPr lang="en-GB" dirty="0"/>
              <a:t>What country do you live in?</a:t>
            </a:r>
          </a:p>
          <a:p>
            <a:pPr lvl="1"/>
            <a:r>
              <a:rPr lang="en-GB" dirty="0"/>
              <a:t>England (73%)</a:t>
            </a:r>
          </a:p>
          <a:p>
            <a:pPr lvl="1"/>
            <a:r>
              <a:rPr lang="en-GB" dirty="0"/>
              <a:t>Scotland (9%)</a:t>
            </a:r>
          </a:p>
          <a:p>
            <a:pPr lvl="1"/>
            <a:r>
              <a:rPr lang="en-GB" dirty="0"/>
              <a:t>Wales (2%)</a:t>
            </a:r>
          </a:p>
          <a:p>
            <a:pPr lvl="1"/>
            <a:r>
              <a:rPr lang="en-GB" dirty="0"/>
              <a:t>Northern Ireland (2%)</a:t>
            </a:r>
          </a:p>
          <a:p>
            <a:pPr lvl="1"/>
            <a:r>
              <a:rPr lang="en-GB" dirty="0"/>
              <a:t>USA (2%)</a:t>
            </a:r>
          </a:p>
          <a:p>
            <a:pPr lvl="1"/>
            <a:r>
              <a:rPr lang="en-GB" dirty="0"/>
              <a:t>Europe (7%)</a:t>
            </a:r>
          </a:p>
          <a:p>
            <a:pPr lvl="1"/>
            <a:r>
              <a:rPr lang="en-GB" dirty="0"/>
              <a:t>Other (5%)</a:t>
            </a:r>
          </a:p>
        </p:txBody>
      </p:sp>
      <p:sp>
        <p:nvSpPr>
          <p:cNvPr id="4" name="Content Placeholder 3"/>
          <p:cNvSpPr>
            <a:spLocks noGrp="1"/>
          </p:cNvSpPr>
          <p:nvPr>
            <p:ph sz="half" idx="2"/>
          </p:nvPr>
        </p:nvSpPr>
        <p:spPr/>
        <p:txBody>
          <a:bodyPr>
            <a:normAutofit/>
          </a:bodyPr>
          <a:lstStyle/>
          <a:p>
            <a:r>
              <a:rPr lang="en-GB" dirty="0"/>
              <a:t>Gender: 69% female, 31% male</a:t>
            </a:r>
          </a:p>
          <a:p>
            <a:endParaRPr lang="en-GB" dirty="0"/>
          </a:p>
          <a:p>
            <a:r>
              <a:rPr lang="en-GB" dirty="0"/>
              <a:t>Ethnicity: 82% white</a:t>
            </a:r>
          </a:p>
          <a:p>
            <a:endParaRPr lang="en-GB" dirty="0"/>
          </a:p>
          <a:p>
            <a:r>
              <a:rPr lang="en-GB" dirty="0"/>
              <a:t>Profession:</a:t>
            </a:r>
          </a:p>
          <a:p>
            <a:pPr lvl="1"/>
            <a:r>
              <a:rPr lang="en-GB" dirty="0"/>
              <a:t>44% Academic</a:t>
            </a:r>
          </a:p>
          <a:p>
            <a:pPr lvl="1"/>
            <a:r>
              <a:rPr lang="en-GB" dirty="0"/>
              <a:t>9% Educational Psychologist</a:t>
            </a:r>
          </a:p>
          <a:p>
            <a:pPr lvl="1"/>
            <a:r>
              <a:rPr lang="en-GB" dirty="0"/>
              <a:t>27% Specialist teacher and/or assessor</a:t>
            </a:r>
          </a:p>
          <a:p>
            <a:pPr lvl="1"/>
            <a:r>
              <a:rPr lang="en-GB" dirty="0"/>
              <a:t>20</a:t>
            </a:r>
            <a:r>
              <a:rPr lang="en-GB"/>
              <a:t>% Other</a:t>
            </a:r>
            <a:endParaRPr lang="en-GB" dirty="0"/>
          </a:p>
        </p:txBody>
      </p:sp>
    </p:spTree>
    <p:extLst>
      <p:ext uri="{BB962C8B-B14F-4D97-AF65-F5344CB8AC3E}">
        <p14:creationId xmlns:p14="http://schemas.microsoft.com/office/powerpoint/2010/main" val="245183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2A95-5598-0575-816D-6BF8380D6462}"/>
              </a:ext>
            </a:extLst>
          </p:cNvPr>
          <p:cNvSpPr>
            <a:spLocks noGrp="1"/>
          </p:cNvSpPr>
          <p:nvPr>
            <p:ph type="title"/>
          </p:nvPr>
        </p:nvSpPr>
        <p:spPr>
          <a:xfrm>
            <a:off x="1979112" y="450253"/>
            <a:ext cx="5163458" cy="958583"/>
          </a:xfrm>
        </p:spPr>
        <p:txBody>
          <a:bodyPr/>
          <a:lstStyle/>
          <a:p>
            <a:r>
              <a:rPr lang="en-US" dirty="0"/>
              <a:t>The Process</a:t>
            </a:r>
          </a:p>
        </p:txBody>
      </p:sp>
      <p:sp>
        <p:nvSpPr>
          <p:cNvPr id="4" name="TextBox 3">
            <a:extLst>
              <a:ext uri="{FF2B5EF4-FFF2-40B4-BE49-F238E27FC236}">
                <a16:creationId xmlns:a16="http://schemas.microsoft.com/office/drawing/2014/main" id="{C9280822-279B-1272-440B-1424C4D25525}"/>
              </a:ext>
            </a:extLst>
          </p:cNvPr>
          <p:cNvSpPr txBox="1"/>
          <p:nvPr/>
        </p:nvSpPr>
        <p:spPr>
          <a:xfrm>
            <a:off x="2442575" y="1991638"/>
            <a:ext cx="21670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t>62 Candidate Statements</a:t>
            </a:r>
          </a:p>
        </p:txBody>
      </p:sp>
      <p:sp>
        <p:nvSpPr>
          <p:cNvPr id="5" name="TextBox 4">
            <a:extLst>
              <a:ext uri="{FF2B5EF4-FFF2-40B4-BE49-F238E27FC236}">
                <a16:creationId xmlns:a16="http://schemas.microsoft.com/office/drawing/2014/main" id="{178F40E1-D012-6442-BD86-77865D895A8D}"/>
              </a:ext>
            </a:extLst>
          </p:cNvPr>
          <p:cNvSpPr txBox="1"/>
          <p:nvPr/>
        </p:nvSpPr>
        <p:spPr>
          <a:xfrm>
            <a:off x="5235879" y="2054267"/>
            <a:ext cx="1553228" cy="507831"/>
          </a:xfrm>
          <a:prstGeom prst="rect">
            <a:avLst/>
          </a:prstGeom>
          <a:solidFill>
            <a:schemeClr val="accent3">
              <a:lumMod val="40000"/>
              <a:lumOff val="60000"/>
            </a:schemeClr>
          </a:solidFill>
        </p:spPr>
        <p:txBody>
          <a:bodyPr wrap="square" rtlCol="0">
            <a:spAutoFit/>
          </a:bodyPr>
          <a:lstStyle/>
          <a:p>
            <a:r>
              <a:rPr lang="en-US" dirty="0"/>
              <a:t>Reviewed by moderators</a:t>
            </a:r>
          </a:p>
        </p:txBody>
      </p:sp>
      <p:sp>
        <p:nvSpPr>
          <p:cNvPr id="6" name="TextBox 5">
            <a:extLst>
              <a:ext uri="{FF2B5EF4-FFF2-40B4-BE49-F238E27FC236}">
                <a16:creationId xmlns:a16="http://schemas.microsoft.com/office/drawing/2014/main" id="{99E652A4-8A5C-D26B-FA38-0D6B00753EF5}"/>
              </a:ext>
            </a:extLst>
          </p:cNvPr>
          <p:cNvSpPr txBox="1"/>
          <p:nvPr/>
        </p:nvSpPr>
        <p:spPr>
          <a:xfrm>
            <a:off x="7269844" y="3588373"/>
            <a:ext cx="206132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27 statements accepted, </a:t>
            </a:r>
          </a:p>
          <a:p>
            <a:r>
              <a:rPr lang="en-US" sz="1600" dirty="0"/>
              <a:t>22 statements reworded for Round 2</a:t>
            </a:r>
          </a:p>
        </p:txBody>
      </p:sp>
      <p:sp>
        <p:nvSpPr>
          <p:cNvPr id="7" name="TextBox 6">
            <a:extLst>
              <a:ext uri="{FF2B5EF4-FFF2-40B4-BE49-F238E27FC236}">
                <a16:creationId xmlns:a16="http://schemas.microsoft.com/office/drawing/2014/main" id="{93B339E0-4F3C-D230-758A-6B2EEA40DDC3}"/>
              </a:ext>
            </a:extLst>
          </p:cNvPr>
          <p:cNvSpPr txBox="1"/>
          <p:nvPr/>
        </p:nvSpPr>
        <p:spPr>
          <a:xfrm>
            <a:off x="2590797" y="3757650"/>
            <a:ext cx="21670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t>Feedback to panel</a:t>
            </a:r>
          </a:p>
        </p:txBody>
      </p:sp>
      <p:sp>
        <p:nvSpPr>
          <p:cNvPr id="8" name="TextBox 7">
            <a:extLst>
              <a:ext uri="{FF2B5EF4-FFF2-40B4-BE49-F238E27FC236}">
                <a16:creationId xmlns:a16="http://schemas.microsoft.com/office/drawing/2014/main" id="{194AFE1B-490D-BFAA-550A-D8CE2852BCEF}"/>
              </a:ext>
            </a:extLst>
          </p:cNvPr>
          <p:cNvSpPr txBox="1"/>
          <p:nvPr/>
        </p:nvSpPr>
        <p:spPr>
          <a:xfrm>
            <a:off x="7142570" y="2054268"/>
            <a:ext cx="21670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t>55 Round 1 Statements</a:t>
            </a:r>
          </a:p>
        </p:txBody>
      </p:sp>
      <p:sp>
        <p:nvSpPr>
          <p:cNvPr id="9" name="TextBox 8">
            <a:extLst>
              <a:ext uri="{FF2B5EF4-FFF2-40B4-BE49-F238E27FC236}">
                <a16:creationId xmlns:a16="http://schemas.microsoft.com/office/drawing/2014/main" id="{0BC6E6C5-A8D1-3011-9320-862060401772}"/>
              </a:ext>
            </a:extLst>
          </p:cNvPr>
          <p:cNvSpPr txBox="1"/>
          <p:nvPr/>
        </p:nvSpPr>
        <p:spPr>
          <a:xfrm>
            <a:off x="5241282" y="2849741"/>
            <a:ext cx="1547825" cy="715581"/>
          </a:xfrm>
          <a:prstGeom prst="rect">
            <a:avLst/>
          </a:prstGeom>
          <a:solidFill>
            <a:schemeClr val="accent3">
              <a:lumMod val="40000"/>
              <a:lumOff val="60000"/>
            </a:schemeClr>
          </a:solidFill>
        </p:spPr>
        <p:txBody>
          <a:bodyPr wrap="square" rtlCol="0">
            <a:spAutoFit/>
          </a:bodyPr>
          <a:lstStyle/>
          <a:p>
            <a:r>
              <a:rPr lang="en-US" dirty="0"/>
              <a:t>Expert panel rates statements and comments on them</a:t>
            </a:r>
          </a:p>
        </p:txBody>
      </p:sp>
      <p:sp>
        <p:nvSpPr>
          <p:cNvPr id="12" name="TextBox 11">
            <a:extLst>
              <a:ext uri="{FF2B5EF4-FFF2-40B4-BE49-F238E27FC236}">
                <a16:creationId xmlns:a16="http://schemas.microsoft.com/office/drawing/2014/main" id="{31F46D25-9492-5CD1-8117-9FD3319E99CE}"/>
              </a:ext>
            </a:extLst>
          </p:cNvPr>
          <p:cNvSpPr txBox="1"/>
          <p:nvPr/>
        </p:nvSpPr>
        <p:spPr>
          <a:xfrm>
            <a:off x="5235879" y="3878781"/>
            <a:ext cx="1553228" cy="507831"/>
          </a:xfrm>
          <a:prstGeom prst="rect">
            <a:avLst/>
          </a:prstGeom>
          <a:solidFill>
            <a:schemeClr val="accent3">
              <a:lumMod val="40000"/>
              <a:lumOff val="60000"/>
            </a:schemeClr>
          </a:solidFill>
        </p:spPr>
        <p:txBody>
          <a:bodyPr wrap="square" rtlCol="0">
            <a:spAutoFit/>
          </a:bodyPr>
          <a:lstStyle/>
          <a:p>
            <a:r>
              <a:rPr lang="en-US" dirty="0"/>
              <a:t>Reviewed by moderators</a:t>
            </a:r>
          </a:p>
        </p:txBody>
      </p:sp>
      <p:sp>
        <p:nvSpPr>
          <p:cNvPr id="13" name="TextBox 12">
            <a:extLst>
              <a:ext uri="{FF2B5EF4-FFF2-40B4-BE49-F238E27FC236}">
                <a16:creationId xmlns:a16="http://schemas.microsoft.com/office/drawing/2014/main" id="{8BB6D80F-F63B-9501-B554-93E92BC64B25}"/>
              </a:ext>
            </a:extLst>
          </p:cNvPr>
          <p:cNvSpPr txBox="1"/>
          <p:nvPr/>
        </p:nvSpPr>
        <p:spPr>
          <a:xfrm>
            <a:off x="5241282" y="4674255"/>
            <a:ext cx="1547825" cy="715581"/>
          </a:xfrm>
          <a:prstGeom prst="rect">
            <a:avLst/>
          </a:prstGeom>
          <a:solidFill>
            <a:schemeClr val="accent3">
              <a:lumMod val="40000"/>
              <a:lumOff val="60000"/>
            </a:schemeClr>
          </a:solidFill>
        </p:spPr>
        <p:txBody>
          <a:bodyPr wrap="square" rtlCol="0">
            <a:spAutoFit/>
          </a:bodyPr>
          <a:lstStyle/>
          <a:p>
            <a:r>
              <a:rPr lang="en-US" dirty="0"/>
              <a:t>Expert panel rates statements and comments on them</a:t>
            </a:r>
          </a:p>
        </p:txBody>
      </p:sp>
      <p:sp>
        <p:nvSpPr>
          <p:cNvPr id="14" name="TextBox 13">
            <a:extLst>
              <a:ext uri="{FF2B5EF4-FFF2-40B4-BE49-F238E27FC236}">
                <a16:creationId xmlns:a16="http://schemas.microsoft.com/office/drawing/2014/main" id="{5348D87E-B50C-7283-03BD-FE0824032786}"/>
              </a:ext>
            </a:extLst>
          </p:cNvPr>
          <p:cNvSpPr txBox="1"/>
          <p:nvPr/>
        </p:nvSpPr>
        <p:spPr>
          <a:xfrm>
            <a:off x="5235879" y="5856087"/>
            <a:ext cx="1553228" cy="507831"/>
          </a:xfrm>
          <a:prstGeom prst="rect">
            <a:avLst/>
          </a:prstGeom>
          <a:solidFill>
            <a:schemeClr val="accent3">
              <a:lumMod val="40000"/>
              <a:lumOff val="60000"/>
            </a:schemeClr>
          </a:solidFill>
        </p:spPr>
        <p:txBody>
          <a:bodyPr wrap="square" rtlCol="0">
            <a:spAutoFit/>
          </a:bodyPr>
          <a:lstStyle/>
          <a:p>
            <a:r>
              <a:rPr lang="en-US" dirty="0"/>
              <a:t>Reviewed by moderators</a:t>
            </a:r>
          </a:p>
        </p:txBody>
      </p:sp>
      <p:sp>
        <p:nvSpPr>
          <p:cNvPr id="15" name="TextBox 14">
            <a:extLst>
              <a:ext uri="{FF2B5EF4-FFF2-40B4-BE49-F238E27FC236}">
                <a16:creationId xmlns:a16="http://schemas.microsoft.com/office/drawing/2014/main" id="{E1B1C747-F8CC-3F91-EF05-BE885C3B24AA}"/>
              </a:ext>
            </a:extLst>
          </p:cNvPr>
          <p:cNvSpPr txBox="1"/>
          <p:nvPr/>
        </p:nvSpPr>
        <p:spPr>
          <a:xfrm>
            <a:off x="7154375" y="5768808"/>
            <a:ext cx="21670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t>List of agreed statements</a:t>
            </a:r>
          </a:p>
        </p:txBody>
      </p:sp>
      <p:sp>
        <p:nvSpPr>
          <p:cNvPr id="16" name="TextBox 15">
            <a:extLst>
              <a:ext uri="{FF2B5EF4-FFF2-40B4-BE49-F238E27FC236}">
                <a16:creationId xmlns:a16="http://schemas.microsoft.com/office/drawing/2014/main" id="{9F9EE3BD-6ED6-7E93-0863-E4B01C2C1007}"/>
              </a:ext>
            </a:extLst>
          </p:cNvPr>
          <p:cNvSpPr txBox="1"/>
          <p:nvPr/>
        </p:nvSpPr>
        <p:spPr>
          <a:xfrm>
            <a:off x="2590798" y="5425396"/>
            <a:ext cx="21670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t>Feedback to panel</a:t>
            </a:r>
          </a:p>
        </p:txBody>
      </p:sp>
      <p:cxnSp>
        <p:nvCxnSpPr>
          <p:cNvPr id="18" name="Straight Arrow Connector 17">
            <a:extLst>
              <a:ext uri="{FF2B5EF4-FFF2-40B4-BE49-F238E27FC236}">
                <a16:creationId xmlns:a16="http://schemas.microsoft.com/office/drawing/2014/main" id="{0ABBDC19-DB43-8DCB-A802-F2DA9464DA39}"/>
              </a:ext>
            </a:extLst>
          </p:cNvPr>
          <p:cNvCxnSpPr>
            <a:stCxn id="4" idx="3"/>
            <a:endCxn id="5" idx="1"/>
          </p:cNvCxnSpPr>
          <p:nvPr/>
        </p:nvCxnSpPr>
        <p:spPr>
          <a:xfrm flipV="1">
            <a:off x="4609578" y="2308183"/>
            <a:ext cx="626301" cy="66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503709A8-B7C9-5FE3-6FA1-20D7F3E980B1}"/>
              </a:ext>
            </a:extLst>
          </p:cNvPr>
          <p:cNvCxnSpPr>
            <a:cxnSpLocks/>
            <a:endCxn id="8" idx="1"/>
          </p:cNvCxnSpPr>
          <p:nvPr/>
        </p:nvCxnSpPr>
        <p:spPr>
          <a:xfrm>
            <a:off x="6776580" y="2344255"/>
            <a:ext cx="365990" cy="3317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2" name="Elbow Connector 21">
            <a:extLst>
              <a:ext uri="{FF2B5EF4-FFF2-40B4-BE49-F238E27FC236}">
                <a16:creationId xmlns:a16="http://schemas.microsoft.com/office/drawing/2014/main" id="{CD10E766-25B3-BCDD-0CC1-C7E7CCBC7B38}"/>
              </a:ext>
            </a:extLst>
          </p:cNvPr>
          <p:cNvCxnSpPr>
            <a:stCxn id="8" idx="2"/>
            <a:endCxn id="9" idx="3"/>
          </p:cNvCxnSpPr>
          <p:nvPr/>
        </p:nvCxnSpPr>
        <p:spPr>
          <a:xfrm rot="5400000">
            <a:off x="7254124" y="2235583"/>
            <a:ext cx="506933" cy="143696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5223D289-E07D-07FE-60A1-D308378CBB86}"/>
              </a:ext>
            </a:extLst>
          </p:cNvPr>
          <p:cNvCxnSpPr>
            <a:cxnSpLocks/>
            <a:stCxn id="9" idx="1"/>
            <a:endCxn id="7" idx="0"/>
          </p:cNvCxnSpPr>
          <p:nvPr/>
        </p:nvCxnSpPr>
        <p:spPr>
          <a:xfrm rot="10800000" flipV="1">
            <a:off x="3674300" y="3207532"/>
            <a:ext cx="1566983" cy="55011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FE7AF06A-64D4-1034-20E4-2D74E40BE29C}"/>
              </a:ext>
            </a:extLst>
          </p:cNvPr>
          <p:cNvCxnSpPr>
            <a:cxnSpLocks/>
            <a:stCxn id="6" idx="2"/>
            <a:endCxn id="13" idx="3"/>
          </p:cNvCxnSpPr>
          <p:nvPr/>
        </p:nvCxnSpPr>
        <p:spPr>
          <a:xfrm rot="5400000">
            <a:off x="7361580" y="4093118"/>
            <a:ext cx="366455" cy="151140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E81A4260-08E2-3A87-29FD-7BCF9ECDEC18}"/>
              </a:ext>
            </a:extLst>
          </p:cNvPr>
          <p:cNvCxnSpPr>
            <a:cxnSpLocks/>
            <a:stCxn id="13" idx="1"/>
            <a:endCxn id="16" idx="0"/>
          </p:cNvCxnSpPr>
          <p:nvPr/>
        </p:nvCxnSpPr>
        <p:spPr>
          <a:xfrm rot="10800000" flipV="1">
            <a:off x="3674300" y="5032046"/>
            <a:ext cx="1566982" cy="39335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A063C45-8722-ABEB-267F-AA82EE35ADC0}"/>
              </a:ext>
            </a:extLst>
          </p:cNvPr>
          <p:cNvCxnSpPr>
            <a:cxnSpLocks/>
            <a:stCxn id="12" idx="3"/>
            <a:endCxn id="6" idx="1"/>
          </p:cNvCxnSpPr>
          <p:nvPr/>
        </p:nvCxnSpPr>
        <p:spPr>
          <a:xfrm flipV="1">
            <a:off x="6789107" y="4126982"/>
            <a:ext cx="480737" cy="57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E10F4CB6-E332-8E39-6010-C4ABFDE26574}"/>
              </a:ext>
            </a:extLst>
          </p:cNvPr>
          <p:cNvCxnSpPr>
            <a:cxnSpLocks/>
            <a:stCxn id="14" idx="3"/>
            <a:endCxn id="15" idx="1"/>
          </p:cNvCxnSpPr>
          <p:nvPr/>
        </p:nvCxnSpPr>
        <p:spPr>
          <a:xfrm flipV="1">
            <a:off x="6789107" y="6091974"/>
            <a:ext cx="365268" cy="18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A8975D6D-7681-0974-4567-E6009A10089E}"/>
              </a:ext>
            </a:extLst>
          </p:cNvPr>
          <p:cNvCxnSpPr>
            <a:cxnSpLocks/>
            <a:stCxn id="9" idx="2"/>
            <a:endCxn id="12" idx="0"/>
          </p:cNvCxnSpPr>
          <p:nvPr/>
        </p:nvCxnSpPr>
        <p:spPr>
          <a:xfrm flipH="1">
            <a:off x="6012493" y="3565322"/>
            <a:ext cx="2702" cy="31345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B4A875AD-DC36-1128-C78D-3582437096BE}"/>
              </a:ext>
            </a:extLst>
          </p:cNvPr>
          <p:cNvCxnSpPr>
            <a:cxnSpLocks/>
            <a:stCxn id="13" idx="2"/>
            <a:endCxn id="14" idx="0"/>
          </p:cNvCxnSpPr>
          <p:nvPr/>
        </p:nvCxnSpPr>
        <p:spPr>
          <a:xfrm flipH="1">
            <a:off x="6012493" y="5389836"/>
            <a:ext cx="2702" cy="46625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9" name="Pentagon 48">
            <a:extLst>
              <a:ext uri="{FF2B5EF4-FFF2-40B4-BE49-F238E27FC236}">
                <a16:creationId xmlns:a16="http://schemas.microsoft.com/office/drawing/2014/main" id="{C124287E-BCF1-2AFE-B32C-C1769A032C9A}"/>
              </a:ext>
            </a:extLst>
          </p:cNvPr>
          <p:cNvSpPr/>
          <p:nvPr/>
        </p:nvSpPr>
        <p:spPr>
          <a:xfrm>
            <a:off x="824217" y="2014178"/>
            <a:ext cx="1503123" cy="60124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Science of Reading</a:t>
            </a:r>
          </a:p>
        </p:txBody>
      </p:sp>
      <p:sp>
        <p:nvSpPr>
          <p:cNvPr id="50" name="Pentagon 49">
            <a:extLst>
              <a:ext uri="{FF2B5EF4-FFF2-40B4-BE49-F238E27FC236}">
                <a16:creationId xmlns:a16="http://schemas.microsoft.com/office/drawing/2014/main" id="{AB08A9D8-C66D-D5C7-8EDA-86ED42974316}"/>
              </a:ext>
            </a:extLst>
          </p:cNvPr>
          <p:cNvSpPr/>
          <p:nvPr/>
        </p:nvSpPr>
        <p:spPr>
          <a:xfrm rot="20041044">
            <a:off x="963055" y="2688251"/>
            <a:ext cx="1503123" cy="60124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Dyslexia Debate</a:t>
            </a:r>
          </a:p>
        </p:txBody>
      </p:sp>
      <p:sp>
        <p:nvSpPr>
          <p:cNvPr id="48" name="Pentagon 47">
            <a:extLst>
              <a:ext uri="{FF2B5EF4-FFF2-40B4-BE49-F238E27FC236}">
                <a16:creationId xmlns:a16="http://schemas.microsoft.com/office/drawing/2014/main" id="{6555A89F-C109-9223-374E-AEB563879259}"/>
              </a:ext>
            </a:extLst>
          </p:cNvPr>
          <p:cNvSpPr/>
          <p:nvPr/>
        </p:nvSpPr>
        <p:spPr>
          <a:xfrm rot="2700964">
            <a:off x="1064712" y="1408990"/>
            <a:ext cx="1503123" cy="60124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SASC Review</a:t>
            </a:r>
          </a:p>
        </p:txBody>
      </p:sp>
    </p:spTree>
    <p:extLst>
      <p:ext uri="{BB962C8B-B14F-4D97-AF65-F5344CB8AC3E}">
        <p14:creationId xmlns:p14="http://schemas.microsoft.com/office/powerpoint/2010/main" val="298206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0" name="Rectangle 19"/>
          <p:cNvSpPr/>
          <p:nvPr/>
        </p:nvSpPr>
        <p:spPr>
          <a:xfrm>
            <a:off x="192228" y="3068960"/>
            <a:ext cx="10579850" cy="9379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Example Statement </a:t>
            </a:r>
          </a:p>
        </p:txBody>
      </p:sp>
      <p:sp>
        <p:nvSpPr>
          <p:cNvPr id="26" name="Content Placeholder 25"/>
          <p:cNvSpPr>
            <a:spLocks noGrp="1"/>
          </p:cNvSpPr>
          <p:nvPr>
            <p:ph sz="half" idx="1"/>
          </p:nvPr>
        </p:nvSpPr>
        <p:spPr>
          <a:xfrm>
            <a:off x="1981200" y="1628800"/>
            <a:ext cx="7715200" cy="1195172"/>
          </a:xfrm>
        </p:spPr>
        <p:txBody>
          <a:bodyPr>
            <a:normAutofit/>
          </a:bodyPr>
          <a:lstStyle/>
          <a:p>
            <a:pPr marL="114300" indent="0">
              <a:buNone/>
            </a:pPr>
            <a:r>
              <a:rPr lang="en-GB" dirty="0"/>
              <a:t>“</a:t>
            </a:r>
            <a:r>
              <a:rPr lang="en-GB" sz="2400" dirty="0">
                <a:latin typeface="Calibri" panose="020F0502020204030204" pitchFamily="34" charset="0"/>
                <a:ea typeface="Calibri" panose="020F0502020204030204" pitchFamily="34" charset="0"/>
                <a:cs typeface="Times New Roman" panose="02020603050405020304" pitchFamily="18" charset="0"/>
              </a:rPr>
              <a:t>Persistent and sometimes severe difficulties in word and non-word decoding (reading accuracy) are typically observed in children with dyslexia</a:t>
            </a:r>
            <a:r>
              <a:rPr lang="en-GB" dirty="0"/>
              <a:t>.”</a:t>
            </a:r>
          </a:p>
          <a:p>
            <a:endParaRPr lang="en-GB" dirty="0"/>
          </a:p>
        </p:txBody>
      </p:sp>
      <p:grpSp>
        <p:nvGrpSpPr>
          <p:cNvPr id="8" name="Group 7"/>
          <p:cNvGrpSpPr/>
          <p:nvPr/>
        </p:nvGrpSpPr>
        <p:grpSpPr>
          <a:xfrm>
            <a:off x="192228" y="3353042"/>
            <a:ext cx="10834210" cy="523220"/>
            <a:chOff x="181076" y="4412408"/>
            <a:chExt cx="10834210" cy="523220"/>
          </a:xfrm>
        </p:grpSpPr>
        <p:sp>
          <p:nvSpPr>
            <p:cNvPr id="5" name="TextBox 4"/>
            <p:cNvSpPr txBox="1"/>
            <p:nvPr/>
          </p:nvSpPr>
          <p:spPr>
            <a:xfrm>
              <a:off x="181076" y="4412408"/>
              <a:ext cx="1596221"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Strongly agree	</a:t>
              </a:r>
            </a:p>
          </p:txBody>
        </p:sp>
        <p:sp>
          <p:nvSpPr>
            <p:cNvPr id="6" name="Rectangle 5"/>
            <p:cNvSpPr/>
            <p:nvPr/>
          </p:nvSpPr>
          <p:spPr>
            <a:xfrm>
              <a:off x="289932" y="4510096"/>
              <a:ext cx="167268" cy="1784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666135" y="4503948"/>
              <a:ext cx="167268" cy="178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19613" y="4513954"/>
              <a:ext cx="167268" cy="1784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188606" y="4509893"/>
              <a:ext cx="167268" cy="1784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651193" y="4503948"/>
              <a:ext cx="167268" cy="1784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000863" y="4506276"/>
              <a:ext cx="167268" cy="1784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216439" y="4412408"/>
              <a:ext cx="1246801"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Somewhat agree	</a:t>
              </a:r>
            </a:p>
          </p:txBody>
        </p:sp>
        <p:sp>
          <p:nvSpPr>
            <p:cNvPr id="15" name="TextBox 14"/>
            <p:cNvSpPr txBox="1"/>
            <p:nvPr/>
          </p:nvSpPr>
          <p:spPr>
            <a:xfrm>
              <a:off x="3902382" y="4412408"/>
              <a:ext cx="1596221"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Neither agree nor disagree	</a:t>
              </a:r>
            </a:p>
          </p:txBody>
        </p:sp>
        <p:sp>
          <p:nvSpPr>
            <p:cNvPr id="16" name="TextBox 15"/>
            <p:cNvSpPr txBox="1"/>
            <p:nvPr/>
          </p:nvSpPr>
          <p:spPr>
            <a:xfrm>
              <a:off x="5937745" y="4412408"/>
              <a:ext cx="136576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Somewhat disagree</a:t>
              </a:r>
            </a:p>
          </p:txBody>
        </p:sp>
        <p:sp>
          <p:nvSpPr>
            <p:cNvPr id="17" name="TextBox 16"/>
            <p:cNvSpPr txBox="1"/>
            <p:nvPr/>
          </p:nvSpPr>
          <p:spPr>
            <a:xfrm>
              <a:off x="7742649" y="4412408"/>
              <a:ext cx="123727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Strongly disagree	</a:t>
              </a:r>
            </a:p>
          </p:txBody>
        </p:sp>
        <p:sp>
          <p:nvSpPr>
            <p:cNvPr id="18" name="TextBox 17"/>
            <p:cNvSpPr txBox="1"/>
            <p:nvPr/>
          </p:nvSpPr>
          <p:spPr>
            <a:xfrm>
              <a:off x="9419065" y="4412408"/>
              <a:ext cx="1596221"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Don’t know/ no opinion	</a:t>
              </a:r>
            </a:p>
          </p:txBody>
        </p:sp>
      </p:grpSp>
      <p:sp>
        <p:nvSpPr>
          <p:cNvPr id="19" name="TextBox 18"/>
          <p:cNvSpPr txBox="1"/>
          <p:nvPr/>
        </p:nvSpPr>
        <p:spPr>
          <a:xfrm>
            <a:off x="2031514" y="4251884"/>
            <a:ext cx="7168244" cy="923330"/>
          </a:xfrm>
          <a:prstGeom prst="rect">
            <a:avLst/>
          </a:prstGeom>
          <a:solidFill>
            <a:schemeClr val="bg1"/>
          </a:solidFill>
          <a:ln>
            <a:solidFill>
              <a:schemeClr val="tx1"/>
            </a:solidFill>
          </a:ln>
        </p:spPr>
        <p:txBody>
          <a:bodyPr wrap="none" rtlCol="0">
            <a:spAutoFit/>
          </a:bodyPr>
          <a:lstStyle/>
          <a:p>
            <a:r>
              <a:rPr lang="en-GB" dirty="0"/>
              <a:t>If you have additional comments on this statement, please add them here:</a:t>
            </a:r>
          </a:p>
          <a:p>
            <a:endParaRPr lang="en-GB" dirty="0"/>
          </a:p>
          <a:p>
            <a:endParaRPr lang="en-GB" dirty="0"/>
          </a:p>
        </p:txBody>
      </p:sp>
    </p:spTree>
    <p:extLst>
      <p:ext uri="{BB962C8B-B14F-4D97-AF65-F5344CB8AC3E}">
        <p14:creationId xmlns:p14="http://schemas.microsoft.com/office/powerpoint/2010/main" val="111450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4837"/>
          </a:xfrm>
        </p:spPr>
        <p:txBody>
          <a:bodyPr/>
          <a:lstStyle/>
          <a:p>
            <a:r>
              <a:rPr lang="en-GB" dirty="0"/>
              <a:t>Round 1 Results</a:t>
            </a:r>
          </a:p>
        </p:txBody>
      </p:sp>
      <p:sp>
        <p:nvSpPr>
          <p:cNvPr id="4" name="Content Placeholder 3"/>
          <p:cNvSpPr>
            <a:spLocks noGrp="1"/>
          </p:cNvSpPr>
          <p:nvPr>
            <p:ph sz="half" idx="2"/>
          </p:nvPr>
        </p:nvSpPr>
        <p:spPr>
          <a:xfrm>
            <a:off x="7903028" y="1439963"/>
            <a:ext cx="3802939" cy="4737002"/>
          </a:xfrm>
        </p:spPr>
        <p:txBody>
          <a:bodyPr>
            <a:normAutofit/>
          </a:bodyPr>
          <a:lstStyle/>
          <a:p>
            <a:r>
              <a:rPr lang="en-GB" sz="2400" dirty="0"/>
              <a:t>Review process</a:t>
            </a:r>
          </a:p>
          <a:p>
            <a:pPr lvl="1"/>
            <a:r>
              <a:rPr lang="en-GB" sz="1800" dirty="0"/>
              <a:t>27 had agreement ratings of &gt;85%</a:t>
            </a:r>
          </a:p>
          <a:p>
            <a:pPr lvl="2"/>
            <a:r>
              <a:rPr lang="en-GB" sz="1600" dirty="0"/>
              <a:t>Accepted (sometimes with minor rewording)</a:t>
            </a:r>
          </a:p>
          <a:p>
            <a:pPr lvl="1"/>
            <a:r>
              <a:rPr lang="en-GB" sz="1800" dirty="0"/>
              <a:t>14 had agreement ratings of &lt;60%</a:t>
            </a:r>
          </a:p>
          <a:p>
            <a:pPr lvl="2"/>
            <a:r>
              <a:rPr lang="en-GB" sz="1600" dirty="0"/>
              <a:t>7 were dropped</a:t>
            </a:r>
          </a:p>
          <a:p>
            <a:pPr lvl="2"/>
            <a:r>
              <a:rPr lang="en-GB" sz="1600" dirty="0"/>
              <a:t>7 were significantly reworded (one was flipped)</a:t>
            </a:r>
          </a:p>
          <a:p>
            <a:pPr lvl="1"/>
            <a:r>
              <a:rPr lang="en-GB" sz="1800" dirty="0"/>
              <a:t>14 had agreement ratings of between 60 and 85</a:t>
            </a:r>
          </a:p>
          <a:p>
            <a:pPr lvl="2"/>
            <a:r>
              <a:rPr lang="en-GB" sz="1600" dirty="0"/>
              <a:t>Significantly reworded</a:t>
            </a:r>
          </a:p>
          <a:p>
            <a:pPr lvl="1"/>
            <a:r>
              <a:rPr lang="en-GB" sz="1800" dirty="0"/>
              <a:t>3 ‘consensus statements’ added</a:t>
            </a:r>
          </a:p>
        </p:txBody>
      </p:sp>
      <p:pic>
        <p:nvPicPr>
          <p:cNvPr id="7" name="Content Placeholder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7452" t="10973" r="5807" b="8506"/>
          <a:stretch/>
        </p:blipFill>
        <p:spPr>
          <a:xfrm>
            <a:off x="604858" y="1220104"/>
            <a:ext cx="7046562" cy="5272771"/>
          </a:xfrm>
        </p:spPr>
      </p:pic>
    </p:spTree>
    <p:extLst>
      <p:ext uri="{BB962C8B-B14F-4D97-AF65-F5344CB8AC3E}">
        <p14:creationId xmlns:p14="http://schemas.microsoft.com/office/powerpoint/2010/main" val="24341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 for the Talk</a:t>
            </a:r>
          </a:p>
        </p:txBody>
      </p:sp>
      <p:sp>
        <p:nvSpPr>
          <p:cNvPr id="3" name="Content Placeholder 2"/>
          <p:cNvSpPr>
            <a:spLocks noGrp="1"/>
          </p:cNvSpPr>
          <p:nvPr>
            <p:ph idx="1"/>
          </p:nvPr>
        </p:nvSpPr>
        <p:spPr/>
        <p:txBody>
          <a:bodyPr/>
          <a:lstStyle/>
          <a:p>
            <a:r>
              <a:rPr lang="en-GB" dirty="0"/>
              <a:t>Background – previous definitions of dyslexia</a:t>
            </a:r>
          </a:p>
          <a:p>
            <a:r>
              <a:rPr lang="en-GB" dirty="0"/>
              <a:t>Why do we need to agree a consensus on dyslexia?</a:t>
            </a:r>
          </a:p>
          <a:p>
            <a:r>
              <a:rPr lang="en-GB" dirty="0"/>
              <a:t>How the Dyslexia Delphi was carried out</a:t>
            </a:r>
          </a:p>
          <a:p>
            <a:r>
              <a:rPr lang="en-GB" dirty="0"/>
              <a:t>What were the thorny issues?</a:t>
            </a:r>
          </a:p>
          <a:p>
            <a:r>
              <a:rPr lang="en-GB" dirty="0"/>
              <a:t>A new definition of dyslexia</a:t>
            </a:r>
          </a:p>
        </p:txBody>
      </p:sp>
    </p:spTree>
    <p:extLst>
      <p:ext uri="{BB962C8B-B14F-4D97-AF65-F5344CB8AC3E}">
        <p14:creationId xmlns:p14="http://schemas.microsoft.com/office/powerpoint/2010/main" val="168560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2764-6838-36A5-8694-BDF91381E640}"/>
              </a:ext>
            </a:extLst>
          </p:cNvPr>
          <p:cNvSpPr>
            <a:spLocks noGrp="1"/>
          </p:cNvSpPr>
          <p:nvPr>
            <p:ph type="title"/>
          </p:nvPr>
        </p:nvSpPr>
        <p:spPr/>
        <p:txBody>
          <a:bodyPr/>
          <a:lstStyle/>
          <a:p>
            <a:r>
              <a:rPr lang="en-US" dirty="0"/>
              <a:t>Round 2 Results</a:t>
            </a:r>
          </a:p>
        </p:txBody>
      </p:sp>
      <p:sp>
        <p:nvSpPr>
          <p:cNvPr id="3" name="Content Placeholder 2">
            <a:extLst>
              <a:ext uri="{FF2B5EF4-FFF2-40B4-BE49-F238E27FC236}">
                <a16:creationId xmlns:a16="http://schemas.microsoft.com/office/drawing/2014/main" id="{B0AFF283-BC64-B736-9BA5-210901BF20A9}"/>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FD319848-A2DE-CE8F-BBB8-0B48901DDBF4}"/>
              </a:ext>
            </a:extLst>
          </p:cNvPr>
          <p:cNvSpPr>
            <a:spLocks noGrp="1"/>
          </p:cNvSpPr>
          <p:nvPr>
            <p:ph sz="half" idx="2"/>
          </p:nvPr>
        </p:nvSpPr>
        <p:spPr>
          <a:xfrm>
            <a:off x="7452986" y="1825625"/>
            <a:ext cx="4252982" cy="4351339"/>
          </a:xfrm>
        </p:spPr>
        <p:txBody>
          <a:bodyPr/>
          <a:lstStyle/>
          <a:p>
            <a:r>
              <a:rPr lang="en-US" dirty="0"/>
              <a:t>Review Process</a:t>
            </a:r>
          </a:p>
          <a:p>
            <a:pPr lvl="1"/>
            <a:r>
              <a:rPr lang="en-US" sz="1800" dirty="0"/>
              <a:t>14 out of 22 had agreement &gt;80% - accepted</a:t>
            </a:r>
          </a:p>
          <a:p>
            <a:pPr lvl="1"/>
            <a:r>
              <a:rPr lang="en-US" sz="1800" dirty="0"/>
              <a:t>4 had agreement between 75 and 84 – discussed in a sub-panel</a:t>
            </a:r>
          </a:p>
          <a:p>
            <a:pPr lvl="1"/>
            <a:r>
              <a:rPr lang="en-US" sz="1800" dirty="0"/>
              <a:t>4 had agreement below 75 – they are dropped</a:t>
            </a:r>
          </a:p>
          <a:p>
            <a:pPr lvl="1"/>
            <a:endParaRPr lang="en-US" dirty="0"/>
          </a:p>
        </p:txBody>
      </p:sp>
      <p:pic>
        <p:nvPicPr>
          <p:cNvPr id="5" name="Picture 4">
            <a:extLst>
              <a:ext uri="{FF2B5EF4-FFF2-40B4-BE49-F238E27FC236}">
                <a16:creationId xmlns:a16="http://schemas.microsoft.com/office/drawing/2014/main" id="{3563F859-D618-CE71-9D78-1EA27E90E4DC}"/>
              </a:ext>
            </a:extLst>
          </p:cNvPr>
          <p:cNvPicPr>
            <a:picLocks noChangeAspect="1"/>
          </p:cNvPicPr>
          <p:nvPr/>
        </p:nvPicPr>
        <p:blipFill>
          <a:blip r:embed="rId2"/>
          <a:stretch>
            <a:fillRect/>
          </a:stretch>
        </p:blipFill>
        <p:spPr>
          <a:xfrm>
            <a:off x="558109" y="1825625"/>
            <a:ext cx="6273800" cy="4318000"/>
          </a:xfrm>
          <a:prstGeom prst="rect">
            <a:avLst/>
          </a:prstGeom>
        </p:spPr>
      </p:pic>
    </p:spTree>
    <p:extLst>
      <p:ext uri="{BB962C8B-B14F-4D97-AF65-F5344CB8AC3E}">
        <p14:creationId xmlns:p14="http://schemas.microsoft.com/office/powerpoint/2010/main" val="248430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E38E-CEB3-4B1F-5E95-9488A79BB597}"/>
              </a:ext>
            </a:extLst>
          </p:cNvPr>
          <p:cNvSpPr>
            <a:spLocks noGrp="1"/>
          </p:cNvSpPr>
          <p:nvPr>
            <p:ph type="title"/>
          </p:nvPr>
        </p:nvSpPr>
        <p:spPr/>
        <p:txBody>
          <a:bodyPr/>
          <a:lstStyle/>
          <a:p>
            <a:r>
              <a:rPr lang="en-US" dirty="0"/>
              <a:t>Where do we agree?</a:t>
            </a:r>
          </a:p>
        </p:txBody>
      </p:sp>
      <p:sp>
        <p:nvSpPr>
          <p:cNvPr id="3" name="Content Placeholder 2">
            <a:extLst>
              <a:ext uri="{FF2B5EF4-FFF2-40B4-BE49-F238E27FC236}">
                <a16:creationId xmlns:a16="http://schemas.microsoft.com/office/drawing/2014/main" id="{B82B3893-FDBA-C5D8-0F99-B892E2AFEC3F}"/>
              </a:ext>
            </a:extLst>
          </p:cNvPr>
          <p:cNvSpPr>
            <a:spLocks noGrp="1"/>
          </p:cNvSpPr>
          <p:nvPr>
            <p:ph sz="half" idx="1"/>
          </p:nvPr>
        </p:nvSpPr>
        <p:spPr>
          <a:xfrm>
            <a:off x="558108" y="1262743"/>
            <a:ext cx="11154921" cy="5192486"/>
          </a:xfrm>
        </p:spPr>
        <p:txBody>
          <a:bodyPr>
            <a:norm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The Nature of Dyslexia</a:t>
            </a:r>
          </a:p>
          <a:p>
            <a:pPr lvl="1"/>
            <a:r>
              <a:rPr lang="en-GB" sz="2000" dirty="0">
                <a:effectLst/>
                <a:latin typeface="Calibri" panose="020F0502020204030204" pitchFamily="34" charset="0"/>
                <a:ea typeface="Calibri" panose="020F0502020204030204" pitchFamily="34" charset="0"/>
                <a:cs typeface="Times New Roman" panose="02020603050405020304" pitchFamily="18" charset="0"/>
              </a:rPr>
              <a:t>Dyslexia is primarily a set of processing difficulties that affect aspects of literacy attainment, despite the educational opportunity to learn to read and spell.</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lvl="1"/>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2000" dirty="0">
                <a:effectLst/>
                <a:latin typeface="Calibri" panose="020F0502020204030204" pitchFamily="34" charset="0"/>
                <a:ea typeface="Calibri" panose="020F0502020204030204" pitchFamily="34" charset="0"/>
                <a:cs typeface="Times New Roman" panose="02020603050405020304" pitchFamily="18" charset="0"/>
              </a:rPr>
              <a:t>Persistent and sometimes severe difficulties in word and non-word decoding (reading accuracy) are typically observed in children with dyslexia. </a:t>
            </a:r>
          </a:p>
          <a:p>
            <a:pPr lvl="1"/>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2000" b="1" dirty="0">
                <a:effectLst/>
                <a:latin typeface="Calibri" panose="020F0502020204030204" pitchFamily="34" charset="0"/>
                <a:ea typeface="Calibri" panose="020F0502020204030204" pitchFamily="34" charset="0"/>
                <a:cs typeface="Times New Roman" panose="02020603050405020304" pitchFamily="18" charset="0"/>
              </a:rPr>
              <a:t>Secondary consequences </a:t>
            </a:r>
            <a:r>
              <a:rPr lang="en-GB" sz="2000" dirty="0">
                <a:effectLst/>
                <a:latin typeface="Calibri" panose="020F0502020204030204" pitchFamily="34" charset="0"/>
                <a:ea typeface="Calibri" panose="020F0502020204030204" pitchFamily="34" charset="0"/>
                <a:cs typeface="Times New Roman" panose="02020603050405020304" pitchFamily="18" charset="0"/>
              </a:rPr>
              <a:t>of dyslexia may include problems in reading comprehension and reduced reading experience that can impede growth of vocabulary and background knowledge</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endParaRPr>
          </a:p>
          <a:p>
            <a:pPr lvl="1"/>
            <a:endParaRPr lang="en-GB" sz="2000" dirty="0"/>
          </a:p>
          <a:p>
            <a:pPr lvl="1"/>
            <a:r>
              <a:rPr lang="en-GB" sz="2000" dirty="0">
                <a:effectLst/>
                <a:latin typeface="Calibri" panose="020F0502020204030204" pitchFamily="34" charset="0"/>
                <a:ea typeface="Calibri" panose="020F0502020204030204" pitchFamily="34" charset="0"/>
                <a:cs typeface="Times New Roman" panose="02020603050405020304" pitchFamily="18" charset="0"/>
              </a:rPr>
              <a:t>Dyslexia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frequently co-occurs </a:t>
            </a:r>
            <a:r>
              <a:rPr lang="en-GB" sz="2000" dirty="0">
                <a:effectLst/>
                <a:latin typeface="Calibri" panose="020F0502020204030204" pitchFamily="34" charset="0"/>
                <a:ea typeface="Calibri" panose="020F0502020204030204" pitchFamily="34" charset="0"/>
                <a:cs typeface="Times New Roman" panose="02020603050405020304" pitchFamily="18" charset="0"/>
              </a:rPr>
              <a:t>with one or more other developmental difficulties, including developmental language disorder, ADHD, developmental coordination disorder, and dyscalculia</a:t>
            </a:r>
            <a:r>
              <a:rPr lang="en-GB"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p>
        </p:txBody>
      </p:sp>
    </p:spTree>
    <p:extLst>
      <p:ext uri="{BB962C8B-B14F-4D97-AF65-F5344CB8AC3E}">
        <p14:creationId xmlns:p14="http://schemas.microsoft.com/office/powerpoint/2010/main" val="469037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753B-B3ED-6E2E-9548-B324C54D1636}"/>
              </a:ext>
            </a:extLst>
          </p:cNvPr>
          <p:cNvSpPr>
            <a:spLocks noGrp="1"/>
          </p:cNvSpPr>
          <p:nvPr>
            <p:ph type="title"/>
          </p:nvPr>
        </p:nvSpPr>
        <p:spPr/>
        <p:txBody>
          <a:bodyPr/>
          <a:lstStyle/>
          <a:p>
            <a:r>
              <a:rPr lang="en-US" dirty="0"/>
              <a:t>Agreement - Initial Identification</a:t>
            </a:r>
          </a:p>
        </p:txBody>
      </p:sp>
      <p:sp>
        <p:nvSpPr>
          <p:cNvPr id="3" name="Content Placeholder 2">
            <a:extLst>
              <a:ext uri="{FF2B5EF4-FFF2-40B4-BE49-F238E27FC236}">
                <a16:creationId xmlns:a16="http://schemas.microsoft.com/office/drawing/2014/main" id="{74CEAEF0-B47C-2036-DD06-B3364B6223E1}"/>
              </a:ext>
            </a:extLst>
          </p:cNvPr>
          <p:cNvSpPr>
            <a:spLocks noGrp="1"/>
          </p:cNvSpPr>
          <p:nvPr>
            <p:ph sz="half" idx="1"/>
          </p:nvPr>
        </p:nvSpPr>
        <p:spPr>
          <a:xfrm>
            <a:off x="558109" y="1665513"/>
            <a:ext cx="10436462" cy="4789715"/>
          </a:xfrm>
        </p:spPr>
        <p:txBody>
          <a:bodyPr>
            <a:no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All individuals struggling with literacy require appropriately targeted intervention, resources and monitoring.</a:t>
            </a:r>
            <a:r>
              <a:rPr lang="en-GB" sz="2000" dirty="0">
                <a:effectLst/>
              </a:rPr>
              <a:t> </a:t>
            </a:r>
          </a:p>
          <a:p>
            <a:endParaRPr lang="en-GB" sz="2000" dirty="0">
              <a:effectLst/>
            </a:endParaRPr>
          </a:p>
          <a:p>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early years of reading instruction, the </a:t>
            </a:r>
            <a:r>
              <a:rPr lang="en-GB"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identification of needs </a:t>
            </a:r>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 children with literacy learning difficulties should be prioritised over detailed diagnostic assessment. Detailed diagnostic assessment should not be a precondition for putting intervention in place.</a:t>
            </a:r>
            <a:r>
              <a:rPr lang="en-GB" sz="2000" dirty="0">
                <a:effectLst/>
              </a:rPr>
              <a:t> </a:t>
            </a:r>
          </a:p>
          <a:p>
            <a:endParaRPr lang="en-GB" sz="2000" dirty="0"/>
          </a:p>
          <a:p>
            <a:r>
              <a:rPr lang="en-GB" sz="2000" dirty="0">
                <a:effectLst/>
                <a:latin typeface="Calibri" panose="020F0502020204030204" pitchFamily="34" charset="0"/>
                <a:ea typeface="Calibri" panose="020F0502020204030204" pitchFamily="34" charset="0"/>
                <a:cs typeface="Times New Roman" panose="02020603050405020304" pitchFamily="18" charset="0"/>
              </a:rPr>
              <a:t>Individuals with reading difficulties should be referred for specialist assessment if there is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consistent lack of progress </a:t>
            </a:r>
            <a:r>
              <a:rPr lang="en-GB" sz="2000" dirty="0">
                <a:effectLst/>
                <a:latin typeface="Calibri" panose="020F0502020204030204" pitchFamily="34" charset="0"/>
                <a:ea typeface="Calibri" panose="020F0502020204030204" pitchFamily="34" charset="0"/>
                <a:cs typeface="Times New Roman" panose="02020603050405020304" pitchFamily="18" charset="0"/>
              </a:rPr>
              <a:t>in reading or writing despite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targeted assistance</a:t>
            </a:r>
            <a:r>
              <a:rPr lang="en-GB" sz="20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GB" sz="2000" dirty="0">
              <a:solidFill>
                <a:srgbClr val="70AD47"/>
              </a:solidFill>
              <a:latin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The following features may be indicative of dyslexia in the early years: (a) a family history of dyslexia; (b) slow acquisition of letter names and/or sounds; (c) difficulty blending and segmenting sounds; (d) slow naming speed; (e) particular difficulty reading nonwords, and non-phonetic spelling errors.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p>
        </p:txBody>
      </p:sp>
    </p:spTree>
    <p:extLst>
      <p:ext uri="{BB962C8B-B14F-4D97-AF65-F5344CB8AC3E}">
        <p14:creationId xmlns:p14="http://schemas.microsoft.com/office/powerpoint/2010/main" val="400954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D907-5917-2244-3307-1F641BC692DA}"/>
              </a:ext>
            </a:extLst>
          </p:cNvPr>
          <p:cNvSpPr>
            <a:spLocks noGrp="1"/>
          </p:cNvSpPr>
          <p:nvPr>
            <p:ph type="title"/>
          </p:nvPr>
        </p:nvSpPr>
        <p:spPr/>
        <p:txBody>
          <a:bodyPr/>
          <a:lstStyle/>
          <a:p>
            <a:r>
              <a:rPr lang="en-US" sz="3200" dirty="0"/>
              <a:t>Agreement - What to Assess</a:t>
            </a:r>
            <a:br>
              <a:rPr lang="en-US" sz="3200" dirty="0"/>
            </a:br>
            <a:endParaRPr lang="en-US" dirty="0"/>
          </a:p>
        </p:txBody>
      </p:sp>
      <p:sp>
        <p:nvSpPr>
          <p:cNvPr id="5" name="Content Placeholder 3">
            <a:extLst>
              <a:ext uri="{FF2B5EF4-FFF2-40B4-BE49-F238E27FC236}">
                <a16:creationId xmlns:a16="http://schemas.microsoft.com/office/drawing/2014/main" id="{6CBCBB07-24FC-FD88-CD87-76ACC36B3C2E}"/>
              </a:ext>
            </a:extLst>
          </p:cNvPr>
          <p:cNvSpPr>
            <a:spLocks noGrp="1"/>
          </p:cNvSpPr>
          <p:nvPr>
            <p:ph sz="half" idx="1"/>
          </p:nvPr>
        </p:nvSpPr>
        <p:spPr>
          <a:xfrm>
            <a:off x="558108" y="1825625"/>
            <a:ext cx="9815977" cy="4351339"/>
          </a:xfrm>
        </p:spPr>
        <p:txBody>
          <a:bodyPr>
            <a:normAutofit fontScale="92500" lnSpcReduction="10000"/>
          </a:bodyPr>
          <a:lstStyle/>
          <a:p>
            <a:r>
              <a:rPr lang="en-US" sz="2600" dirty="0">
                <a:latin typeface="+mn-lt"/>
              </a:rPr>
              <a:t>Assessment of dyslexia can be for many different purposes and the content of the assessment needs to be aligned to purpose</a:t>
            </a:r>
          </a:p>
          <a:p>
            <a:endParaRPr lang="en-US" sz="2600" dirty="0">
              <a:latin typeface="+mn-lt"/>
            </a:endParaRPr>
          </a:p>
          <a:p>
            <a:r>
              <a:rPr lang="en-GB" sz="2600" dirty="0">
                <a:solidFill>
                  <a:srgbClr val="000000"/>
                </a:solidFill>
                <a:effectLst/>
                <a:latin typeface="+mn-lt"/>
                <a:ea typeface="Calibri" panose="020F0502020204030204" pitchFamily="34" charset="0"/>
                <a:cs typeface="Times New Roman" panose="02020603050405020304" pitchFamily="18" charset="0"/>
              </a:rPr>
              <a:t>Good assessment and intervention practice embodies a </a:t>
            </a:r>
            <a:r>
              <a:rPr lang="en-GB" sz="2600" b="1" dirty="0">
                <a:solidFill>
                  <a:srgbClr val="000000"/>
                </a:solidFill>
                <a:effectLst/>
                <a:latin typeface="+mn-lt"/>
                <a:ea typeface="Calibri" panose="020F0502020204030204" pitchFamily="34" charset="0"/>
                <a:cs typeface="Times New Roman" panose="02020603050405020304" pitchFamily="18" charset="0"/>
              </a:rPr>
              <a:t>hypothesis-testing approach</a:t>
            </a:r>
            <a:r>
              <a:rPr lang="en-GB" sz="2600" dirty="0">
                <a:solidFill>
                  <a:srgbClr val="000000"/>
                </a:solidFill>
                <a:effectLst/>
                <a:latin typeface="+mn-lt"/>
                <a:ea typeface="Calibri" panose="020F0502020204030204" pitchFamily="34" charset="0"/>
                <a:cs typeface="Times New Roman" panose="02020603050405020304" pitchFamily="18" charset="0"/>
              </a:rPr>
              <a:t>. Assessors should ask themselves what risk factors are at play, including risk of a longer-term difficulty.</a:t>
            </a:r>
            <a:r>
              <a:rPr lang="en-GB" sz="2600" dirty="0">
                <a:effectLst/>
                <a:latin typeface="+mn-lt"/>
              </a:rPr>
              <a:t> </a:t>
            </a:r>
          </a:p>
          <a:p>
            <a:pPr>
              <a:lnSpc>
                <a:spcPct val="107000"/>
              </a:lnSpc>
              <a:spcAft>
                <a:spcPts val="800"/>
              </a:spcAft>
            </a:pPr>
            <a:r>
              <a:rPr lang="en-GB" sz="2600" dirty="0">
                <a:effectLst/>
                <a:latin typeface="+mn-lt"/>
                <a:ea typeface="Calibri" panose="020F0502020204030204" pitchFamily="34" charset="0"/>
                <a:cs typeface="Times New Roman" panose="02020603050405020304" pitchFamily="18" charset="0"/>
              </a:rPr>
              <a:t>Assessing </a:t>
            </a:r>
            <a:r>
              <a:rPr lang="en-GB" sz="2600" b="1" dirty="0">
                <a:effectLst/>
                <a:latin typeface="+mn-lt"/>
                <a:ea typeface="Calibri" panose="020F0502020204030204" pitchFamily="34" charset="0"/>
                <a:cs typeface="Times New Roman" panose="02020603050405020304" pitchFamily="18" charset="0"/>
              </a:rPr>
              <a:t>phonological processing </a:t>
            </a:r>
            <a:r>
              <a:rPr lang="en-GB" sz="2600" dirty="0">
                <a:effectLst/>
                <a:latin typeface="+mn-lt"/>
                <a:ea typeface="Calibri" panose="020F0502020204030204" pitchFamily="34" charset="0"/>
                <a:cs typeface="Times New Roman" panose="02020603050405020304" pitchFamily="18" charset="0"/>
              </a:rPr>
              <a:t>and </a:t>
            </a:r>
            <a:r>
              <a:rPr lang="en-GB" sz="2600" b="1" dirty="0">
                <a:effectLst/>
                <a:latin typeface="+mn-lt"/>
                <a:ea typeface="Calibri" panose="020F0502020204030204" pitchFamily="34" charset="0"/>
                <a:cs typeface="Times New Roman" panose="02020603050405020304" pitchFamily="18" charset="0"/>
              </a:rPr>
              <a:t>orthographic skills </a:t>
            </a:r>
            <a:r>
              <a:rPr lang="en-GB" sz="2600" dirty="0">
                <a:effectLst/>
                <a:latin typeface="+mn-lt"/>
                <a:ea typeface="Calibri" panose="020F0502020204030204" pitchFamily="34" charset="0"/>
                <a:cs typeface="Times New Roman" panose="02020603050405020304" pitchFamily="18" charset="0"/>
              </a:rPr>
              <a:t>is important for identifying the impact of dyslexia on the individual concerned and to inform intervention</a:t>
            </a:r>
          </a:p>
          <a:p>
            <a:r>
              <a:rPr lang="en-GB" sz="2600" b="1" dirty="0">
                <a:effectLst/>
                <a:latin typeface="+mn-lt"/>
                <a:ea typeface="Calibri" panose="020F0502020204030204" pitchFamily="34" charset="0"/>
                <a:cs typeface="Times New Roman" panose="02020603050405020304" pitchFamily="18" charset="0"/>
              </a:rPr>
              <a:t>Working memory </a:t>
            </a:r>
            <a:r>
              <a:rPr lang="en-GB" sz="2600" dirty="0">
                <a:effectLst/>
                <a:latin typeface="+mn-lt"/>
                <a:ea typeface="Calibri" panose="020F0502020204030204" pitchFamily="34" charset="0"/>
                <a:cs typeface="Times New Roman" panose="02020603050405020304" pitchFamily="18" charset="0"/>
              </a:rPr>
              <a:t>and </a:t>
            </a:r>
            <a:r>
              <a:rPr lang="en-GB" sz="2600" b="1" dirty="0">
                <a:effectLst/>
                <a:latin typeface="+mn-lt"/>
                <a:ea typeface="Calibri" panose="020F0502020204030204" pitchFamily="34" charset="0"/>
                <a:cs typeface="Times New Roman" panose="02020603050405020304" pitchFamily="18" charset="0"/>
              </a:rPr>
              <a:t>processing speed </a:t>
            </a:r>
            <a:r>
              <a:rPr lang="en-GB" sz="2600" dirty="0">
                <a:effectLst/>
                <a:latin typeface="+mn-lt"/>
                <a:ea typeface="Calibri" panose="020F0502020204030204" pitchFamily="34" charset="0"/>
                <a:cs typeface="Times New Roman" panose="02020603050405020304" pitchFamily="18" charset="0"/>
              </a:rPr>
              <a:t>problems can contribute to the impact of dyslexia and therefore should be assessed.</a:t>
            </a:r>
            <a:r>
              <a:rPr lang="en-GB" sz="2600" b="1" dirty="0">
                <a:effectLst/>
                <a:latin typeface="+mn-lt"/>
                <a:ea typeface="Calibri" panose="020F0502020204030204" pitchFamily="34" charset="0"/>
                <a:cs typeface="Times New Roman" panose="02020603050405020304" pitchFamily="18" charset="0"/>
              </a:rPr>
              <a:t> </a:t>
            </a:r>
            <a:endParaRPr lang="en-US" sz="2600" dirty="0">
              <a:latin typeface="+mn-lt"/>
            </a:endParaRPr>
          </a:p>
          <a:p>
            <a:endParaRPr lang="en-US" dirty="0"/>
          </a:p>
        </p:txBody>
      </p:sp>
    </p:spTree>
    <p:extLst>
      <p:ext uri="{BB962C8B-B14F-4D97-AF65-F5344CB8AC3E}">
        <p14:creationId xmlns:p14="http://schemas.microsoft.com/office/powerpoint/2010/main" val="1135605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E823-5437-E497-4609-889761BC5C95}"/>
              </a:ext>
            </a:extLst>
          </p:cNvPr>
          <p:cNvSpPr>
            <a:spLocks noGrp="1"/>
          </p:cNvSpPr>
          <p:nvPr>
            <p:ph type="title"/>
          </p:nvPr>
        </p:nvSpPr>
        <p:spPr/>
        <p:txBody>
          <a:bodyPr/>
          <a:lstStyle/>
          <a:p>
            <a:r>
              <a:rPr lang="en-US" dirty="0"/>
              <a:t>What were the thorny issues?</a:t>
            </a:r>
          </a:p>
        </p:txBody>
      </p:sp>
      <p:sp>
        <p:nvSpPr>
          <p:cNvPr id="3" name="Content Placeholder 2">
            <a:extLst>
              <a:ext uri="{FF2B5EF4-FFF2-40B4-BE49-F238E27FC236}">
                <a16:creationId xmlns:a16="http://schemas.microsoft.com/office/drawing/2014/main" id="{800142B7-D4E2-E1D3-8F16-E8071903E8ED}"/>
              </a:ext>
            </a:extLst>
          </p:cNvPr>
          <p:cNvSpPr>
            <a:spLocks noGrp="1"/>
          </p:cNvSpPr>
          <p:nvPr>
            <p:ph sz="half" idx="1"/>
          </p:nvPr>
        </p:nvSpPr>
        <p:spPr>
          <a:xfrm>
            <a:off x="558108" y="1240971"/>
            <a:ext cx="9130177" cy="4935993"/>
          </a:xfrm>
        </p:spPr>
        <p:txBody>
          <a:bodyPr>
            <a:normAutofit/>
          </a:bodyPr>
          <a:lstStyle/>
          <a:p>
            <a:r>
              <a:rPr lang="en-US" sz="2400" dirty="0">
                <a:solidFill>
                  <a:srgbClr val="C00000"/>
                </a:solidFill>
              </a:rPr>
              <a:t>Setting specific cut-off points</a:t>
            </a:r>
          </a:p>
          <a:p>
            <a:endParaRPr lang="en-US" sz="2400" dirty="0">
              <a:solidFill>
                <a:srgbClr val="C00000"/>
              </a:solidFill>
            </a:endParaRPr>
          </a:p>
          <a:p>
            <a:r>
              <a:rPr lang="en-US" sz="2400" dirty="0">
                <a:solidFill>
                  <a:srgbClr val="C00000"/>
                </a:solidFill>
              </a:rPr>
              <a:t>The role of IQ and intelligence testing</a:t>
            </a:r>
          </a:p>
          <a:p>
            <a:endParaRPr lang="en-US" sz="2400" dirty="0"/>
          </a:p>
          <a:p>
            <a:r>
              <a:rPr lang="en-US" sz="2400" dirty="0">
                <a:solidFill>
                  <a:schemeClr val="bg2">
                    <a:lumMod val="50000"/>
                  </a:schemeClr>
                </a:solidFill>
              </a:rPr>
              <a:t>What should be in a screening measure?</a:t>
            </a:r>
          </a:p>
          <a:p>
            <a:endParaRPr lang="en-US" sz="2400" dirty="0">
              <a:solidFill>
                <a:schemeClr val="bg2">
                  <a:lumMod val="50000"/>
                </a:schemeClr>
              </a:solidFill>
            </a:endParaRPr>
          </a:p>
          <a:p>
            <a:r>
              <a:rPr lang="en-US" sz="2400" dirty="0">
                <a:solidFill>
                  <a:schemeClr val="bg2">
                    <a:lumMod val="50000"/>
                  </a:schemeClr>
                </a:solidFill>
              </a:rPr>
              <a:t>Is dyslexia the extreme of a continuum of reading and spelling skill?</a:t>
            </a:r>
          </a:p>
          <a:p>
            <a:endParaRPr lang="en-US" sz="2400" dirty="0">
              <a:solidFill>
                <a:schemeClr val="bg2">
                  <a:lumMod val="50000"/>
                </a:schemeClr>
              </a:solidFill>
            </a:endParaRPr>
          </a:p>
          <a:p>
            <a:r>
              <a:rPr lang="en-US" sz="2400" dirty="0">
                <a:solidFill>
                  <a:schemeClr val="bg2">
                    <a:lumMod val="50000"/>
                  </a:schemeClr>
                </a:solidFill>
              </a:rPr>
              <a:t>Involvement of sensory or motor deficits</a:t>
            </a:r>
          </a:p>
          <a:p>
            <a:endParaRPr lang="en-US" sz="2400" dirty="0"/>
          </a:p>
        </p:txBody>
      </p:sp>
    </p:spTree>
    <p:extLst>
      <p:ext uri="{BB962C8B-B14F-4D97-AF65-F5344CB8AC3E}">
        <p14:creationId xmlns:p14="http://schemas.microsoft.com/office/powerpoint/2010/main" val="1666881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5E68C9-039A-3B7D-A585-D64856A4CA16}"/>
              </a:ext>
            </a:extLst>
          </p:cNvPr>
          <p:cNvSpPr>
            <a:spLocks noGrp="1"/>
          </p:cNvSpPr>
          <p:nvPr>
            <p:ph type="title"/>
          </p:nvPr>
        </p:nvSpPr>
        <p:spPr/>
        <p:txBody>
          <a:bodyPr>
            <a:normAutofit fontScale="90000"/>
          </a:bodyPr>
          <a:lstStyle/>
          <a:p>
            <a:r>
              <a:rPr lang="en-GB" dirty="0"/>
              <a:t>Issue 1: guidance and setting specific cut-off points </a:t>
            </a:r>
          </a:p>
        </p:txBody>
      </p:sp>
      <p:sp>
        <p:nvSpPr>
          <p:cNvPr id="6" name="Content Placeholder 5">
            <a:extLst>
              <a:ext uri="{FF2B5EF4-FFF2-40B4-BE49-F238E27FC236}">
                <a16:creationId xmlns:a16="http://schemas.microsoft.com/office/drawing/2014/main" id="{E4966D4D-84A7-FF78-40EE-6A4B8DB0CF7F}"/>
              </a:ext>
            </a:extLst>
          </p:cNvPr>
          <p:cNvSpPr>
            <a:spLocks noGrp="1"/>
          </p:cNvSpPr>
          <p:nvPr>
            <p:ph idx="1"/>
          </p:nvPr>
        </p:nvSpPr>
        <p:spPr/>
        <p:txBody>
          <a:bodyPr>
            <a:noAutofit/>
          </a:bodyPr>
          <a:lstStyle/>
          <a:p>
            <a:r>
              <a:rPr lang="en-GB" sz="2000" dirty="0">
                <a:effectLst/>
                <a:ea typeface="Arial Unicode MS"/>
              </a:rPr>
              <a:t>“In the identification of dyslexia in children, cut-off criteria, e.g. scores of at least 1SD below the mean for age in one or more standardised tests of literacy skill, are important in establishing evidence for the persisting difficulties characteristic of dyslexia. They provide guidance and prevent over-identification.” </a:t>
            </a:r>
            <a:r>
              <a:rPr lang="en-GB" sz="2000" dirty="0">
                <a:solidFill>
                  <a:srgbClr val="C00000"/>
                </a:solidFill>
                <a:effectLst/>
                <a:ea typeface="Arial Unicode MS"/>
              </a:rPr>
              <a:t>(65% agreement)</a:t>
            </a:r>
          </a:p>
          <a:p>
            <a:r>
              <a:rPr lang="en-GB" sz="2000" dirty="0">
                <a:ea typeface="Arial Unicode MS"/>
              </a:rPr>
              <a:t>“</a:t>
            </a:r>
            <a:r>
              <a:rPr lang="en-GB" sz="2000" dirty="0"/>
              <a:t>Guidelines are needed so that assessments for dyslexia are consistent; specific criteria for determining dyslexia are difficult to define and can be expected to vary according to educational context and developmental history.” </a:t>
            </a:r>
            <a:r>
              <a:rPr lang="en-GB" sz="2000" dirty="0">
                <a:solidFill>
                  <a:srgbClr val="C00000"/>
                </a:solidFill>
              </a:rPr>
              <a:t>(75% agreement)</a:t>
            </a:r>
            <a:endParaRPr lang="en-GB" sz="2000" dirty="0">
              <a:solidFill>
                <a:srgbClr val="C00000"/>
              </a:solidFill>
              <a:ea typeface="Arial Unicode MS"/>
            </a:endParaRPr>
          </a:p>
          <a:p>
            <a:endParaRPr lang="en-GB" sz="2000" dirty="0">
              <a:effectLst/>
              <a:ea typeface="Arial Unicode MS"/>
            </a:endParaRPr>
          </a:p>
          <a:p>
            <a:r>
              <a:rPr lang="en-GB" sz="2000" b="1" dirty="0">
                <a:solidFill>
                  <a:schemeClr val="accent6"/>
                </a:solidFill>
                <a:effectLst/>
                <a:ea typeface="Arial Unicode MS"/>
              </a:rPr>
              <a:t>“Guidelines are needed so that assessments for dyslexia are consistent, but it is difficult to achieve consensus on criteria within these guidelines.”</a:t>
            </a:r>
            <a:endParaRPr lang="en-GB" sz="2000" b="1" dirty="0">
              <a:solidFill>
                <a:schemeClr val="accent6"/>
              </a:solidFill>
            </a:endParaRPr>
          </a:p>
        </p:txBody>
      </p:sp>
    </p:spTree>
    <p:extLst>
      <p:ext uri="{BB962C8B-B14F-4D97-AF65-F5344CB8AC3E}">
        <p14:creationId xmlns:p14="http://schemas.microsoft.com/office/powerpoint/2010/main" val="1646870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E27D-CC61-82E4-EF30-854C2E39EA9A}"/>
              </a:ext>
            </a:extLst>
          </p:cNvPr>
          <p:cNvSpPr>
            <a:spLocks noGrp="1"/>
          </p:cNvSpPr>
          <p:nvPr>
            <p:ph type="title"/>
          </p:nvPr>
        </p:nvSpPr>
        <p:spPr/>
        <p:txBody>
          <a:bodyPr>
            <a:normAutofit fontScale="90000"/>
          </a:bodyPr>
          <a:lstStyle/>
          <a:p>
            <a:r>
              <a:rPr lang="en-GB" dirty="0"/>
              <a:t>Issue 2: The role of IQ and intelligence testing</a:t>
            </a:r>
          </a:p>
        </p:txBody>
      </p:sp>
      <p:sp>
        <p:nvSpPr>
          <p:cNvPr id="7" name="Content Placeholder 6">
            <a:extLst>
              <a:ext uri="{FF2B5EF4-FFF2-40B4-BE49-F238E27FC236}">
                <a16:creationId xmlns:a16="http://schemas.microsoft.com/office/drawing/2014/main" id="{433538A7-AF1D-4C0E-AEE3-1D9F015BDF6D}"/>
              </a:ext>
            </a:extLst>
          </p:cNvPr>
          <p:cNvSpPr>
            <a:spLocks noGrp="1"/>
          </p:cNvSpPr>
          <p:nvPr>
            <p:ph idx="1"/>
          </p:nvPr>
        </p:nvSpPr>
        <p:spPr/>
        <p:txBody>
          <a:bodyPr>
            <a:normAutofit fontScale="85000" lnSpcReduction="20000"/>
          </a:bodyPr>
          <a:lstStyle/>
          <a:p>
            <a:r>
              <a:rPr lang="en-US" sz="2400" dirty="0">
                <a:effectLst/>
                <a:uFill>
                  <a:solidFill>
                    <a:srgbClr val="000000"/>
                  </a:solidFill>
                </a:uFill>
              </a:rPr>
              <a:t>“Discrepancy between intellectual ability and literacy attainment is a useful indicator of a specific learning difficulty but is not sufficient for a diagnosis in and of itself.” </a:t>
            </a:r>
            <a:r>
              <a:rPr lang="en-US" sz="2400" dirty="0">
                <a:solidFill>
                  <a:schemeClr val="accent6"/>
                </a:solidFill>
                <a:effectLst/>
                <a:uFill>
                  <a:solidFill>
                    <a:srgbClr val="000000"/>
                  </a:solidFill>
                </a:uFill>
              </a:rPr>
              <a:t>(79% agreement)</a:t>
            </a:r>
          </a:p>
          <a:p>
            <a:pPr marL="457189" lvl="1" indent="0">
              <a:buNone/>
            </a:pPr>
            <a:endParaRPr lang="en-US" dirty="0">
              <a:effectLst/>
              <a:uFill>
                <a:solidFill>
                  <a:srgbClr val="000000"/>
                </a:solidFill>
              </a:uFill>
            </a:endParaRPr>
          </a:p>
          <a:p>
            <a:r>
              <a:rPr lang="en-US" sz="2400" dirty="0">
                <a:effectLst/>
                <a:uFill>
                  <a:solidFill>
                    <a:srgbClr val="000000"/>
                  </a:solidFill>
                </a:uFill>
              </a:rPr>
              <a:t>“When an individual has </a:t>
            </a:r>
            <a:r>
              <a:rPr lang="en-US" sz="2400" dirty="0" err="1">
                <a:effectLst/>
                <a:uFill>
                  <a:solidFill>
                    <a:srgbClr val="000000"/>
                  </a:solidFill>
                </a:uFill>
              </a:rPr>
              <a:t>generalised</a:t>
            </a:r>
            <a:r>
              <a:rPr lang="en-US" sz="2400" dirty="0">
                <a:effectLst/>
                <a:uFill>
                  <a:solidFill>
                    <a:srgbClr val="000000"/>
                  </a:solidFill>
                </a:uFill>
              </a:rPr>
              <a:t> learning difficulties, applying a dyslexia label may result in too narrow an approach to intervention.” </a:t>
            </a:r>
            <a:r>
              <a:rPr lang="en-US" sz="2400" dirty="0">
                <a:solidFill>
                  <a:schemeClr val="accent6"/>
                </a:solidFill>
                <a:effectLst/>
                <a:uFill>
                  <a:solidFill>
                    <a:srgbClr val="000000"/>
                  </a:solidFill>
                </a:uFill>
              </a:rPr>
              <a:t>(80% agreement)</a:t>
            </a:r>
          </a:p>
          <a:p>
            <a:r>
              <a:rPr lang="en-US" dirty="0">
                <a:solidFill>
                  <a:srgbClr val="000000"/>
                </a:solidFill>
                <a:uFill>
                  <a:solidFill>
                    <a:srgbClr val="000000"/>
                  </a:solidFill>
                </a:uFill>
                <a:latin typeface="Calibri" panose="020F0502020204030204" pitchFamily="34" charset="0"/>
                <a:ea typeface="Arial Unicode MS"/>
                <a:cs typeface="Arial Unicode MS"/>
              </a:rPr>
              <a:t>“</a:t>
            </a:r>
            <a:r>
              <a:rPr lang="en-GB" dirty="0"/>
              <a:t>Dyslexia can be present in an individual regardless of additional problems (e.g. difficulties with vision or hearing) but the label should not be used in the presence of intellectual disability or where low levels of attainment can be attributed to lack of exposure to literacy” (</a:t>
            </a:r>
            <a:r>
              <a:rPr lang="en-GB" dirty="0">
                <a:solidFill>
                  <a:srgbClr val="C00000"/>
                </a:solidFill>
              </a:rPr>
              <a:t>65% agreement</a:t>
            </a:r>
            <a:r>
              <a:rPr lang="en-GB" dirty="0"/>
              <a:t>)</a:t>
            </a:r>
            <a:endParaRPr lang="en-GB" sz="2400" dirty="0">
              <a:solidFill>
                <a:srgbClr val="000000"/>
              </a:solidFill>
              <a:effectLst/>
              <a:uFill>
                <a:solidFill>
                  <a:srgbClr val="000000"/>
                </a:solidFill>
              </a:uFill>
              <a:latin typeface="Calibri" panose="020F0502020204030204" pitchFamily="34" charset="0"/>
              <a:ea typeface="Arial Unicode MS"/>
              <a:cs typeface="Arial Unicode MS"/>
            </a:endParaRPr>
          </a:p>
          <a:p>
            <a:endParaRPr lang="en-GB" sz="2400" dirty="0">
              <a:solidFill>
                <a:srgbClr val="000000"/>
              </a:solidFill>
              <a:effectLst/>
              <a:uFill>
                <a:solidFill>
                  <a:srgbClr val="000000"/>
                </a:solidFill>
              </a:uFill>
              <a:latin typeface="Calibri" panose="020F0502020204030204" pitchFamily="34" charset="0"/>
              <a:ea typeface="Arial Unicode MS"/>
              <a:cs typeface="Arial Unicode MS"/>
            </a:endParaRPr>
          </a:p>
          <a:p>
            <a:endParaRPr lang="en-GB" dirty="0"/>
          </a:p>
        </p:txBody>
      </p:sp>
    </p:spTree>
    <p:extLst>
      <p:ext uri="{BB962C8B-B14F-4D97-AF65-F5344CB8AC3E}">
        <p14:creationId xmlns:p14="http://schemas.microsoft.com/office/powerpoint/2010/main" val="184789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new definition of dyslexia</a:t>
            </a:r>
          </a:p>
        </p:txBody>
      </p:sp>
      <p:sp>
        <p:nvSpPr>
          <p:cNvPr id="6" name="Content Placeholder 5"/>
          <p:cNvSpPr>
            <a:spLocks noGrp="1"/>
          </p:cNvSpPr>
          <p:nvPr>
            <p:ph idx="1"/>
          </p:nvPr>
        </p:nvSpPr>
        <p:spPr>
          <a:xfrm>
            <a:off x="576927" y="1159727"/>
            <a:ext cx="10515600" cy="5698273"/>
          </a:xfrm>
        </p:spPr>
        <p:txBody>
          <a:bodyPr>
            <a:normAutofit/>
          </a:bodyPr>
          <a:lstStyle/>
          <a:p>
            <a:pPr lvl="0" fontAlgn="base"/>
            <a:r>
              <a:rPr lang="en-US" sz="1400" dirty="0"/>
              <a:t>Dyslexia is primarily a set of </a:t>
            </a:r>
            <a:r>
              <a:rPr lang="en-US" sz="1400" dirty="0">
                <a:solidFill>
                  <a:schemeClr val="accent6"/>
                </a:solidFill>
              </a:rPr>
              <a:t>processing difficulties </a:t>
            </a:r>
            <a:r>
              <a:rPr lang="en-US" sz="1400" dirty="0"/>
              <a:t>that affect the acquisition of reading and spelling.</a:t>
            </a:r>
            <a:endParaRPr lang="en-GB" sz="1400" dirty="0"/>
          </a:p>
          <a:p>
            <a:pPr lvl="0" fontAlgn="base"/>
            <a:r>
              <a:rPr lang="en-US" sz="1400" dirty="0"/>
              <a:t>In dyslexia, some or all aspects of literacy attainment are weak in relation to age, standard teaching and instruction, and level of other attainments.</a:t>
            </a:r>
            <a:endParaRPr lang="en-GB" sz="1400" dirty="0"/>
          </a:p>
          <a:p>
            <a:pPr lvl="0" fontAlgn="base"/>
            <a:r>
              <a:rPr lang="en-US" sz="1400" dirty="0"/>
              <a:t>Across languages and age groups, difficulties in </a:t>
            </a:r>
            <a:r>
              <a:rPr lang="en-US" sz="1400" dirty="0">
                <a:solidFill>
                  <a:schemeClr val="accent6"/>
                </a:solidFill>
              </a:rPr>
              <a:t>reading and spelling fluency </a:t>
            </a:r>
            <a:r>
              <a:rPr lang="en-US" sz="1400" dirty="0"/>
              <a:t>are a key marker of dyslexia.</a:t>
            </a:r>
            <a:endParaRPr lang="en-GB" sz="1400" dirty="0"/>
          </a:p>
          <a:p>
            <a:pPr lvl="0" fontAlgn="base"/>
            <a:r>
              <a:rPr lang="en-US" sz="1400" dirty="0"/>
              <a:t>The nature and developmental trajectory of dyslexia depends on </a:t>
            </a:r>
            <a:r>
              <a:rPr lang="en-US" sz="1400" dirty="0">
                <a:solidFill>
                  <a:schemeClr val="accent6"/>
                </a:solidFill>
              </a:rPr>
              <a:t>multiple</a:t>
            </a:r>
            <a:r>
              <a:rPr lang="en-US" sz="1400" dirty="0"/>
              <a:t> genetic and environmental influences. </a:t>
            </a:r>
            <a:endParaRPr lang="en-GB" sz="1400" dirty="0"/>
          </a:p>
          <a:p>
            <a:pPr lvl="0" fontAlgn="base"/>
            <a:r>
              <a:rPr lang="en-US" sz="1400" dirty="0"/>
              <a:t> Dyslexic difficulties exist on a</a:t>
            </a:r>
            <a:r>
              <a:rPr lang="en-US" sz="1400" dirty="0">
                <a:solidFill>
                  <a:schemeClr val="accent6"/>
                </a:solidFill>
              </a:rPr>
              <a:t> continuum </a:t>
            </a:r>
            <a:r>
              <a:rPr lang="en-US" sz="1400" dirty="0"/>
              <a:t>and can be experienced to various degrees of severity.</a:t>
            </a:r>
            <a:endParaRPr lang="en-GB" sz="1400" dirty="0"/>
          </a:p>
          <a:p>
            <a:pPr lvl="0" fontAlgn="base"/>
            <a:r>
              <a:rPr lang="en-US" sz="1400" dirty="0"/>
              <a:t>Dyslexia can affect the acquisition of </a:t>
            </a:r>
            <a:r>
              <a:rPr lang="en-US" sz="1400" dirty="0">
                <a:solidFill>
                  <a:schemeClr val="accent6"/>
                </a:solidFill>
              </a:rPr>
              <a:t>other skills</a:t>
            </a:r>
            <a:r>
              <a:rPr lang="en-US" sz="1400" dirty="0"/>
              <a:t>, such as mathematics, reading comprehension or learning another language.</a:t>
            </a:r>
            <a:endParaRPr lang="en-GB" sz="1400" dirty="0"/>
          </a:p>
          <a:p>
            <a:pPr lvl="0" fontAlgn="base"/>
            <a:r>
              <a:rPr lang="en-US" sz="1400" dirty="0"/>
              <a:t>The most commonly observed cognitive impairment in dyslexia is a difficulty in phonological processing (i.e. in phonological awareness, phonemic decoding skill or phonological memory). However, </a:t>
            </a:r>
            <a:r>
              <a:rPr lang="en-US" sz="1400" dirty="0">
                <a:solidFill>
                  <a:schemeClr val="accent6"/>
                </a:solidFill>
              </a:rPr>
              <a:t>phonological difficulties do not fully explain</a:t>
            </a:r>
            <a:r>
              <a:rPr lang="en-US" sz="1400" dirty="0"/>
              <a:t> the variability that is observed.</a:t>
            </a:r>
          </a:p>
          <a:p>
            <a:pPr fontAlgn="base"/>
            <a:r>
              <a:rPr lang="en-GB" sz="1600" dirty="0">
                <a:solidFill>
                  <a:schemeClr val="accent6"/>
                </a:solidFill>
                <a:ea typeface="Calibri" panose="020F0502020204030204" pitchFamily="34" charset="0"/>
                <a:cs typeface="Times New Roman" panose="02020603050405020304" pitchFamily="18" charset="0"/>
              </a:rPr>
              <a:t>Working memory, orthographic skills and processing speed</a:t>
            </a:r>
            <a:r>
              <a:rPr lang="en-GB" sz="1600" dirty="0">
                <a:ea typeface="Calibri" panose="020F0502020204030204" pitchFamily="34" charset="0"/>
                <a:cs typeface="Times New Roman" panose="02020603050405020304" pitchFamily="18" charset="0"/>
              </a:rPr>
              <a:t> problems can contribute to the impact of dyslexia and therefore should be assessed. </a:t>
            </a:r>
            <a:endParaRPr lang="en-GB" sz="1400" dirty="0"/>
          </a:p>
          <a:p>
            <a:pPr lvl="0" fontAlgn="base"/>
            <a:r>
              <a:rPr lang="en-US" sz="1400" dirty="0">
                <a:solidFill>
                  <a:schemeClr val="accent6"/>
                </a:solidFill>
              </a:rPr>
              <a:t>Dyslexia frequently co-occurs </a:t>
            </a:r>
            <a:r>
              <a:rPr lang="en-US" sz="1400" dirty="0"/>
              <a:t>with one or more other developmental difficulty, including developmental language disorder, dyscalculia, ADHD, and developmental coordination disorder.</a:t>
            </a:r>
            <a:endParaRPr lang="en-GB" sz="1400" dirty="0"/>
          </a:p>
        </p:txBody>
      </p:sp>
    </p:spTree>
    <p:extLst>
      <p:ext uri="{BB962C8B-B14F-4D97-AF65-F5344CB8AC3E}">
        <p14:creationId xmlns:p14="http://schemas.microsoft.com/office/powerpoint/2010/main" val="360393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 how does this differ?</a:t>
            </a:r>
          </a:p>
        </p:txBody>
      </p:sp>
      <p:sp>
        <p:nvSpPr>
          <p:cNvPr id="3" name="Content Placeholder 2"/>
          <p:cNvSpPr>
            <a:spLocks noGrp="1"/>
          </p:cNvSpPr>
          <p:nvPr>
            <p:ph idx="1"/>
          </p:nvPr>
        </p:nvSpPr>
        <p:spPr/>
        <p:txBody>
          <a:bodyPr>
            <a:normAutofit fontScale="70000" lnSpcReduction="20000"/>
          </a:bodyPr>
          <a:lstStyle/>
          <a:p>
            <a:r>
              <a:rPr lang="en-GB" dirty="0"/>
              <a:t>Dyslexia is about the </a:t>
            </a:r>
            <a:r>
              <a:rPr lang="en-GB" b="1" dirty="0"/>
              <a:t>processing difficulties</a:t>
            </a:r>
            <a:r>
              <a:rPr lang="en-GB" dirty="0"/>
              <a:t>, not the attainment itself</a:t>
            </a:r>
          </a:p>
          <a:p>
            <a:r>
              <a:rPr lang="en-GB" dirty="0"/>
              <a:t>A key role for </a:t>
            </a:r>
            <a:r>
              <a:rPr lang="en-GB" b="1" dirty="0"/>
              <a:t>fluency </a:t>
            </a:r>
          </a:p>
          <a:p>
            <a:pPr lvl="1"/>
            <a:r>
              <a:rPr lang="en-GB" dirty="0"/>
              <a:t>Makes the definition less Anglo-centric and less focused on children</a:t>
            </a:r>
          </a:p>
          <a:p>
            <a:r>
              <a:rPr lang="en-GB" dirty="0"/>
              <a:t>The important role of phonological processing is highlighted, but </a:t>
            </a:r>
            <a:r>
              <a:rPr lang="en-GB" b="1" dirty="0"/>
              <a:t>multiple</a:t>
            </a:r>
            <a:r>
              <a:rPr lang="en-GB" dirty="0"/>
              <a:t> causes and deficits are acknowledged</a:t>
            </a:r>
          </a:p>
          <a:p>
            <a:pPr lvl="1"/>
            <a:r>
              <a:rPr lang="en-GB" dirty="0"/>
              <a:t>A focus on phonological processing only is not appropriate</a:t>
            </a:r>
          </a:p>
          <a:p>
            <a:pPr lvl="1"/>
            <a:r>
              <a:rPr lang="en-GB" dirty="0"/>
              <a:t>Less emphasis on ‘neuro-biological origins’ and more on development over time</a:t>
            </a:r>
          </a:p>
          <a:p>
            <a:r>
              <a:rPr lang="en-GB" dirty="0"/>
              <a:t>Co-occurring difficulties and secondary consequences are highlighted</a:t>
            </a:r>
          </a:p>
          <a:p>
            <a:r>
              <a:rPr lang="en-GB" dirty="0"/>
              <a:t>Implications for assessments are discussed in our companion paper</a:t>
            </a:r>
          </a:p>
          <a:p>
            <a:pPr marL="0" indent="0">
              <a:buNone/>
            </a:pPr>
            <a:r>
              <a:rPr lang="en-GB" b="1" dirty="0">
                <a:solidFill>
                  <a:schemeClr val="accent6"/>
                </a:solidFill>
              </a:rPr>
              <a:t>“The diagnosis must be holistic and not just depend on intellectual ability and literacy attainment”</a:t>
            </a:r>
          </a:p>
        </p:txBody>
      </p:sp>
    </p:spTree>
    <p:extLst>
      <p:ext uri="{BB962C8B-B14F-4D97-AF65-F5344CB8AC3E}">
        <p14:creationId xmlns:p14="http://schemas.microsoft.com/office/powerpoint/2010/main" val="309508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Next?</a:t>
            </a:r>
          </a:p>
        </p:txBody>
      </p:sp>
      <p:sp>
        <p:nvSpPr>
          <p:cNvPr id="3" name="Content Placeholder 2"/>
          <p:cNvSpPr>
            <a:spLocks noGrp="1"/>
          </p:cNvSpPr>
          <p:nvPr>
            <p:ph idx="1"/>
          </p:nvPr>
        </p:nvSpPr>
        <p:spPr/>
        <p:txBody>
          <a:bodyPr/>
          <a:lstStyle/>
          <a:p>
            <a:r>
              <a:rPr lang="en-GB" dirty="0"/>
              <a:t>Our submitted papers are currently available on the Open Science Framework:</a:t>
            </a:r>
          </a:p>
          <a:p>
            <a:r>
              <a:rPr lang="en-GB" dirty="0"/>
              <a:t>Paper 1: Definition of dyslexia: </a:t>
            </a:r>
            <a:r>
              <a:rPr lang="en-US" b="0" i="0" u="sng" dirty="0">
                <a:solidFill>
                  <a:srgbClr val="0000FF"/>
                </a:solidFill>
                <a:effectLst/>
                <a:latin typeface="Aptos" panose="020B0004020202020204" pitchFamily="34" charset="0"/>
                <a:hlinkClick r:id="rId2" tooltip="https://urldefense.com/v3/__https://osf.io/preprints/osf/tb8mp__;!!K7l7YuZ3_aFnun0eduI!if_2bFrhXVqgWbjVzS3I36kqcjYTdeOg-nMkvHvh2N11S-kjHFTcZEztRjWRWbqwomCmFqqyCWZ1DBAbOMSU3ua86jYdlmRVfgr76quZ$"/>
              </a:rPr>
              <a:t>https://osf.io/preprints/osf/tb8mp</a:t>
            </a:r>
            <a:endParaRPr lang="en-GB" dirty="0"/>
          </a:p>
          <a:p>
            <a:r>
              <a:rPr lang="en-GB" dirty="0"/>
              <a:t>Paper 2: Assessment of dyslexia: </a:t>
            </a:r>
            <a:r>
              <a:rPr lang="en-GB" dirty="0">
                <a:hlinkClick r:id="rId3"/>
              </a:rPr>
              <a:t>https://osf.io/preprints/edarxiv/g7m8n</a:t>
            </a:r>
            <a:r>
              <a:rPr lang="en-GB" dirty="0"/>
              <a:t> </a:t>
            </a:r>
          </a:p>
        </p:txBody>
      </p:sp>
    </p:spTree>
    <p:extLst>
      <p:ext uri="{BB962C8B-B14F-4D97-AF65-F5344CB8AC3E}">
        <p14:creationId xmlns:p14="http://schemas.microsoft.com/office/powerpoint/2010/main" val="165417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BE8F-0A6E-4BCA-BA56-CB553FE3C0A6}"/>
              </a:ext>
            </a:extLst>
          </p:cNvPr>
          <p:cNvSpPr>
            <a:spLocks noGrp="1"/>
          </p:cNvSpPr>
          <p:nvPr>
            <p:ph type="title"/>
          </p:nvPr>
        </p:nvSpPr>
        <p:spPr/>
        <p:txBody>
          <a:bodyPr/>
          <a:lstStyle/>
          <a:p>
            <a:r>
              <a:rPr lang="en-GB" dirty="0"/>
              <a:t>1970s-1990s: Dyslexia as a categorical disorder</a:t>
            </a:r>
          </a:p>
        </p:txBody>
      </p:sp>
      <p:sp>
        <p:nvSpPr>
          <p:cNvPr id="3" name="Text Placeholder 2">
            <a:extLst>
              <a:ext uri="{FF2B5EF4-FFF2-40B4-BE49-F238E27FC236}">
                <a16:creationId xmlns:a16="http://schemas.microsoft.com/office/drawing/2014/main" id="{ED7FDF0E-B469-4D0E-8DBD-82D23DD1722F}"/>
              </a:ext>
            </a:extLst>
          </p:cNvPr>
          <p:cNvSpPr>
            <a:spLocks noGrp="1"/>
          </p:cNvSpPr>
          <p:nvPr>
            <p:ph type="body" idx="1"/>
          </p:nvPr>
        </p:nvSpPr>
        <p:spPr/>
        <p:txBody>
          <a:bodyPr/>
          <a:lstStyle/>
          <a:p>
            <a:r>
              <a:rPr lang="en-GB" dirty="0"/>
              <a:t>Specific disorder</a:t>
            </a:r>
          </a:p>
        </p:txBody>
      </p:sp>
      <p:sp>
        <p:nvSpPr>
          <p:cNvPr id="4" name="Content Placeholder 3">
            <a:extLst>
              <a:ext uri="{FF2B5EF4-FFF2-40B4-BE49-F238E27FC236}">
                <a16:creationId xmlns:a16="http://schemas.microsoft.com/office/drawing/2014/main" id="{DB81EDE2-A2EF-4527-B1CA-90724FC8FF01}"/>
              </a:ext>
            </a:extLst>
          </p:cNvPr>
          <p:cNvSpPr>
            <a:spLocks noGrp="1"/>
          </p:cNvSpPr>
          <p:nvPr>
            <p:ph sz="half" idx="2"/>
          </p:nvPr>
        </p:nvSpPr>
        <p:spPr/>
        <p:txBody>
          <a:bodyPr>
            <a:normAutofit/>
          </a:bodyPr>
          <a:lstStyle/>
          <a:p>
            <a:r>
              <a:rPr lang="en-GB" dirty="0"/>
              <a:t>IQ-discrepancy definition</a:t>
            </a:r>
          </a:p>
          <a:p>
            <a:pPr lvl="1"/>
            <a:r>
              <a:rPr lang="en-GB" dirty="0"/>
              <a:t>Oral Language proficient</a:t>
            </a:r>
          </a:p>
          <a:p>
            <a:pPr lvl="1"/>
            <a:r>
              <a:rPr lang="en-GB" dirty="0"/>
              <a:t>Good nonverbal ability</a:t>
            </a:r>
          </a:p>
          <a:p>
            <a:r>
              <a:rPr lang="en-GB" dirty="0"/>
              <a:t>Secondary consequences of poor reading</a:t>
            </a:r>
          </a:p>
          <a:p>
            <a:pPr lvl="1"/>
            <a:r>
              <a:rPr lang="en-GB" dirty="0"/>
              <a:t>Attention  difficulties </a:t>
            </a:r>
          </a:p>
          <a:p>
            <a:pPr lvl="1"/>
            <a:r>
              <a:rPr lang="en-GB" dirty="0"/>
              <a:t>Behaviour problems</a:t>
            </a:r>
          </a:p>
          <a:p>
            <a:pPr lvl="1"/>
            <a:endParaRPr lang="en-GB" dirty="0"/>
          </a:p>
        </p:txBody>
      </p:sp>
      <p:sp>
        <p:nvSpPr>
          <p:cNvPr id="5" name="Text Placeholder 4">
            <a:extLst>
              <a:ext uri="{FF2B5EF4-FFF2-40B4-BE49-F238E27FC236}">
                <a16:creationId xmlns:a16="http://schemas.microsoft.com/office/drawing/2014/main" id="{F6B4D83F-3395-4C4A-A3A4-78A4014330B7}"/>
              </a:ext>
            </a:extLst>
          </p:cNvPr>
          <p:cNvSpPr>
            <a:spLocks noGrp="1"/>
          </p:cNvSpPr>
          <p:nvPr>
            <p:ph type="body" sz="quarter" idx="3"/>
          </p:nvPr>
        </p:nvSpPr>
        <p:spPr/>
        <p:txBody>
          <a:bodyPr/>
          <a:lstStyle/>
          <a:p>
            <a:r>
              <a:rPr lang="en-GB" dirty="0"/>
              <a:t>Nature and </a:t>
            </a:r>
            <a:r>
              <a:rPr lang="en-GB" dirty="0" err="1"/>
              <a:t>Etiology</a:t>
            </a:r>
            <a:endParaRPr lang="en-GB" dirty="0"/>
          </a:p>
        </p:txBody>
      </p:sp>
      <p:sp>
        <p:nvSpPr>
          <p:cNvPr id="6" name="Content Placeholder 5">
            <a:extLst>
              <a:ext uri="{FF2B5EF4-FFF2-40B4-BE49-F238E27FC236}">
                <a16:creationId xmlns:a16="http://schemas.microsoft.com/office/drawing/2014/main" id="{B93B02BE-9CDF-4AF9-916F-92B2E10EC67F}"/>
              </a:ext>
            </a:extLst>
          </p:cNvPr>
          <p:cNvSpPr>
            <a:spLocks noGrp="1"/>
          </p:cNvSpPr>
          <p:nvPr>
            <p:ph sz="quarter" idx="4"/>
          </p:nvPr>
        </p:nvSpPr>
        <p:spPr/>
        <p:txBody>
          <a:bodyPr>
            <a:normAutofit/>
          </a:bodyPr>
          <a:lstStyle/>
          <a:p>
            <a:r>
              <a:rPr lang="en-GB" dirty="0"/>
              <a:t>Runs in families</a:t>
            </a:r>
          </a:p>
          <a:p>
            <a:r>
              <a:rPr lang="en-GB" dirty="0"/>
              <a:t>Due to a specific phonological deficit</a:t>
            </a:r>
          </a:p>
          <a:p>
            <a:r>
              <a:rPr lang="en-GB" dirty="0"/>
              <a:t>Direct cause of poor decoding</a:t>
            </a:r>
          </a:p>
          <a:p>
            <a:r>
              <a:rPr lang="en-GB" dirty="0"/>
              <a:t>Persistent across life span</a:t>
            </a:r>
          </a:p>
        </p:txBody>
      </p:sp>
    </p:spTree>
    <p:extLst>
      <p:ext uri="{BB962C8B-B14F-4D97-AF65-F5344CB8AC3E}">
        <p14:creationId xmlns:p14="http://schemas.microsoft.com/office/powerpoint/2010/main" val="409455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4EC1-8638-453C-95FF-C0558894DA4F}"/>
              </a:ext>
            </a:extLst>
          </p:cNvPr>
          <p:cNvSpPr>
            <a:spLocks noGrp="1"/>
          </p:cNvSpPr>
          <p:nvPr>
            <p:ph type="title"/>
          </p:nvPr>
        </p:nvSpPr>
        <p:spPr/>
        <p:txBody>
          <a:bodyPr/>
          <a:lstStyle/>
          <a:p>
            <a:r>
              <a:rPr lang="en-GB" dirty="0"/>
              <a:t>Take Home Messages</a:t>
            </a:r>
          </a:p>
        </p:txBody>
      </p:sp>
      <p:sp>
        <p:nvSpPr>
          <p:cNvPr id="4" name="Content Placeholder 3">
            <a:extLst>
              <a:ext uri="{FF2B5EF4-FFF2-40B4-BE49-F238E27FC236}">
                <a16:creationId xmlns:a16="http://schemas.microsoft.com/office/drawing/2014/main" id="{EC9D56CF-A397-477E-BE44-5B014E92BA30}"/>
              </a:ext>
            </a:extLst>
          </p:cNvPr>
          <p:cNvSpPr>
            <a:spLocks noGrp="1"/>
          </p:cNvSpPr>
          <p:nvPr>
            <p:ph sz="half" idx="1"/>
          </p:nvPr>
        </p:nvSpPr>
        <p:spPr>
          <a:xfrm>
            <a:off x="389387" y="1573936"/>
            <a:ext cx="10645406" cy="4687164"/>
          </a:xfrm>
        </p:spPr>
        <p:txBody>
          <a:bodyPr>
            <a:normAutofit/>
          </a:bodyPr>
          <a:lstStyle/>
          <a:p>
            <a:r>
              <a:rPr lang="en-GB" sz="2400" dirty="0"/>
              <a:t>Divisions and disagreements in defining dyslexia cause problems and confusion for people with dyslexia and professionals supporting them</a:t>
            </a:r>
          </a:p>
          <a:p>
            <a:endParaRPr lang="en-GB" sz="2400" dirty="0"/>
          </a:p>
          <a:p>
            <a:r>
              <a:rPr lang="en-GB" sz="2400" dirty="0"/>
              <a:t>In order to put research into practice, and to implement interventions, policy makers need to hear ‘one voice’</a:t>
            </a:r>
          </a:p>
          <a:p>
            <a:endParaRPr lang="en-GB" sz="2400" dirty="0"/>
          </a:p>
          <a:p>
            <a:r>
              <a:rPr lang="en-GB" sz="2400" dirty="0"/>
              <a:t>We can achieve consensus between researchers, teachers and psychologists across several issues </a:t>
            </a:r>
          </a:p>
          <a:p>
            <a:endParaRPr lang="en-GB" sz="2400" dirty="0"/>
          </a:p>
          <a:p>
            <a:r>
              <a:rPr lang="en-GB" sz="2400" dirty="0"/>
              <a:t>Recent research and views of experienced practitioners can help us refine the definition of dyslexia to make it more useful</a:t>
            </a:r>
          </a:p>
        </p:txBody>
      </p:sp>
    </p:spTree>
    <p:extLst>
      <p:ext uri="{BB962C8B-B14F-4D97-AF65-F5344CB8AC3E}">
        <p14:creationId xmlns:p14="http://schemas.microsoft.com/office/powerpoint/2010/main" val="227743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BE8F-0A6E-4BCA-BA56-CB553FE3C0A6}"/>
              </a:ext>
            </a:extLst>
          </p:cNvPr>
          <p:cNvSpPr>
            <a:spLocks noGrp="1"/>
          </p:cNvSpPr>
          <p:nvPr>
            <p:ph type="title"/>
          </p:nvPr>
        </p:nvSpPr>
        <p:spPr/>
        <p:txBody>
          <a:bodyPr/>
          <a:lstStyle/>
          <a:p>
            <a:r>
              <a:rPr lang="en-GB" dirty="0"/>
              <a:t>2000s: Dyslexia reconsidered</a:t>
            </a:r>
          </a:p>
        </p:txBody>
      </p:sp>
      <p:sp>
        <p:nvSpPr>
          <p:cNvPr id="3" name="Text Placeholder 2">
            <a:extLst>
              <a:ext uri="{FF2B5EF4-FFF2-40B4-BE49-F238E27FC236}">
                <a16:creationId xmlns:a16="http://schemas.microsoft.com/office/drawing/2014/main" id="{ED7FDF0E-B469-4D0E-8DBD-82D23DD1722F}"/>
              </a:ext>
            </a:extLst>
          </p:cNvPr>
          <p:cNvSpPr>
            <a:spLocks noGrp="1"/>
          </p:cNvSpPr>
          <p:nvPr>
            <p:ph type="body" idx="1"/>
          </p:nvPr>
        </p:nvSpPr>
        <p:spPr>
          <a:xfrm>
            <a:off x="839788" y="1380714"/>
            <a:ext cx="5157787" cy="823912"/>
          </a:xfrm>
        </p:spPr>
        <p:txBody>
          <a:bodyPr/>
          <a:lstStyle/>
          <a:p>
            <a:r>
              <a:rPr lang="en-GB" dirty="0"/>
              <a:t>Neurodevelopmental Disorder</a:t>
            </a:r>
          </a:p>
        </p:txBody>
      </p:sp>
      <p:sp>
        <p:nvSpPr>
          <p:cNvPr id="4" name="Content Placeholder 3">
            <a:extLst>
              <a:ext uri="{FF2B5EF4-FFF2-40B4-BE49-F238E27FC236}">
                <a16:creationId xmlns:a16="http://schemas.microsoft.com/office/drawing/2014/main" id="{DB81EDE2-A2EF-4527-B1CA-90724FC8FF01}"/>
              </a:ext>
            </a:extLst>
          </p:cNvPr>
          <p:cNvSpPr>
            <a:spLocks noGrp="1"/>
          </p:cNvSpPr>
          <p:nvPr>
            <p:ph sz="half" idx="2"/>
          </p:nvPr>
        </p:nvSpPr>
        <p:spPr>
          <a:xfrm>
            <a:off x="839787" y="2337976"/>
            <a:ext cx="5157787" cy="3684588"/>
          </a:xfrm>
        </p:spPr>
        <p:txBody>
          <a:bodyPr>
            <a:normAutofit/>
          </a:bodyPr>
          <a:lstStyle/>
          <a:p>
            <a:r>
              <a:rPr lang="en-GB" dirty="0"/>
              <a:t>Classified alongside Mathematics Disorder and Writing Disorder as ‘</a:t>
            </a:r>
            <a:r>
              <a:rPr lang="en-GB" i="1" dirty="0"/>
              <a:t>specific learning disorder</a:t>
            </a:r>
            <a:r>
              <a:rPr lang="en-GB" dirty="0"/>
              <a:t>’</a:t>
            </a:r>
          </a:p>
          <a:p>
            <a:r>
              <a:rPr lang="en-GB" dirty="0"/>
              <a:t>Not a category but a dimensional disorder </a:t>
            </a:r>
          </a:p>
          <a:p>
            <a:r>
              <a:rPr lang="en-GB" dirty="0"/>
              <a:t>Primary [core] phonological deficit</a:t>
            </a:r>
          </a:p>
          <a:p>
            <a:pPr lvl="1"/>
            <a:endParaRPr lang="en-GB" dirty="0"/>
          </a:p>
          <a:p>
            <a:pPr marL="457200" lvl="1" indent="0">
              <a:buNone/>
            </a:pPr>
            <a:endParaRPr lang="en-GB" dirty="0"/>
          </a:p>
          <a:p>
            <a:endParaRPr lang="en-GB" dirty="0"/>
          </a:p>
          <a:p>
            <a:pPr lvl="1"/>
            <a:endParaRPr lang="en-GB" dirty="0"/>
          </a:p>
        </p:txBody>
      </p:sp>
      <p:sp>
        <p:nvSpPr>
          <p:cNvPr id="5" name="Text Placeholder 4">
            <a:extLst>
              <a:ext uri="{FF2B5EF4-FFF2-40B4-BE49-F238E27FC236}">
                <a16:creationId xmlns:a16="http://schemas.microsoft.com/office/drawing/2014/main" id="{F6B4D83F-3395-4C4A-A3A4-78A4014330B7}"/>
              </a:ext>
            </a:extLst>
          </p:cNvPr>
          <p:cNvSpPr>
            <a:spLocks noGrp="1"/>
          </p:cNvSpPr>
          <p:nvPr>
            <p:ph type="body" sz="quarter" idx="3"/>
          </p:nvPr>
        </p:nvSpPr>
        <p:spPr>
          <a:xfrm>
            <a:off x="6172200" y="1389323"/>
            <a:ext cx="5183188" cy="823912"/>
          </a:xfrm>
        </p:spPr>
        <p:txBody>
          <a:bodyPr/>
          <a:lstStyle/>
          <a:p>
            <a:r>
              <a:rPr lang="en-GB" dirty="0"/>
              <a:t>Risk Factors</a:t>
            </a:r>
          </a:p>
        </p:txBody>
      </p:sp>
      <p:sp>
        <p:nvSpPr>
          <p:cNvPr id="6" name="Content Placeholder 5">
            <a:extLst>
              <a:ext uri="{FF2B5EF4-FFF2-40B4-BE49-F238E27FC236}">
                <a16:creationId xmlns:a16="http://schemas.microsoft.com/office/drawing/2014/main" id="{B93B02BE-9CDF-4AF9-916F-92B2E10EC67F}"/>
              </a:ext>
            </a:extLst>
          </p:cNvPr>
          <p:cNvSpPr>
            <a:spLocks noGrp="1"/>
          </p:cNvSpPr>
          <p:nvPr>
            <p:ph sz="quarter" idx="4"/>
          </p:nvPr>
        </p:nvSpPr>
        <p:spPr>
          <a:xfrm>
            <a:off x="6096000" y="2337976"/>
            <a:ext cx="5562600" cy="3684588"/>
          </a:xfrm>
        </p:spPr>
        <p:txBody>
          <a:bodyPr>
            <a:normAutofit/>
          </a:bodyPr>
          <a:lstStyle/>
          <a:p>
            <a:r>
              <a:rPr lang="en-GB" dirty="0"/>
              <a:t>Family risk</a:t>
            </a:r>
          </a:p>
          <a:p>
            <a:pPr lvl="1"/>
            <a:r>
              <a:rPr lang="en-GB" dirty="0"/>
              <a:t>Polygenic </a:t>
            </a:r>
            <a:r>
              <a:rPr lang="en-GB" dirty="0" err="1"/>
              <a:t>etiology</a:t>
            </a:r>
            <a:endParaRPr lang="en-GB" dirty="0"/>
          </a:p>
          <a:p>
            <a:r>
              <a:rPr lang="en-GB" dirty="0"/>
              <a:t>Language difficulties (persistent)</a:t>
            </a:r>
          </a:p>
          <a:p>
            <a:r>
              <a:rPr lang="en-GB" dirty="0"/>
              <a:t>Gene-environment correlations</a:t>
            </a:r>
          </a:p>
          <a:p>
            <a:pPr lvl="1"/>
            <a:r>
              <a:rPr lang="en-GB" dirty="0"/>
              <a:t>Home literacy environment</a:t>
            </a:r>
          </a:p>
          <a:p>
            <a:pPr lvl="1"/>
            <a:r>
              <a:rPr lang="en-GB" dirty="0"/>
              <a:t>Motivation and print exposure</a:t>
            </a:r>
          </a:p>
        </p:txBody>
      </p:sp>
    </p:spTree>
    <p:extLst>
      <p:ext uri="{BB962C8B-B14F-4D97-AF65-F5344CB8AC3E}">
        <p14:creationId xmlns:p14="http://schemas.microsoft.com/office/powerpoint/2010/main" val="158501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1EE327-9C23-1B4E-A5BE-F09D5FD5AD29}"/>
              </a:ext>
            </a:extLst>
          </p:cNvPr>
          <p:cNvSpPr>
            <a:spLocks noGrp="1"/>
          </p:cNvSpPr>
          <p:nvPr>
            <p:ph idx="1"/>
          </p:nvPr>
        </p:nvSpPr>
        <p:spPr>
          <a:xfrm>
            <a:off x="1981200" y="1600201"/>
            <a:ext cx="8229600" cy="3196952"/>
          </a:xfrm>
          <a:solidFill>
            <a:srgbClr val="FFFF66"/>
          </a:solidFill>
        </p:spPr>
        <p:txBody>
          <a:bodyPr>
            <a:normAutofit fontScale="92500"/>
          </a:bodyPr>
          <a:lstStyle/>
          <a:p>
            <a:r>
              <a:rPr lang="en-GB" sz="2400" i="1" dirty="0"/>
              <a:t>“To the extent that clinical economy depends on getting the </a:t>
            </a:r>
            <a:r>
              <a:rPr lang="en-GB" sz="2400" b="1" i="1" dirty="0"/>
              <a:t>right treatment to the right people</a:t>
            </a:r>
            <a:r>
              <a:rPr lang="en-GB" sz="2400" i="1" dirty="0"/>
              <a:t>, clinicians are…categorisers. At a purely practical level this depends on a judgement being made that such and such a child belongs to the category of those who ‘need help’, whereas another child belongs to a (usually) larger category who do not.”</a:t>
            </a:r>
            <a:r>
              <a:rPr lang="en-GB" sz="2400" dirty="0"/>
              <a:t> (p. 117).</a:t>
            </a:r>
          </a:p>
          <a:p>
            <a:endParaRPr lang="en-GB" sz="2400" dirty="0"/>
          </a:p>
          <a:p>
            <a:pPr marL="0" indent="0" algn="r">
              <a:buNone/>
            </a:pPr>
            <a:endParaRPr lang="en-US" sz="2400" dirty="0"/>
          </a:p>
        </p:txBody>
      </p:sp>
      <p:sp>
        <p:nvSpPr>
          <p:cNvPr id="4" name="Slide Number Placeholder 3">
            <a:extLst>
              <a:ext uri="{FF2B5EF4-FFF2-40B4-BE49-F238E27FC236}">
                <a16:creationId xmlns:a16="http://schemas.microsoft.com/office/drawing/2014/main" id="{956AAB6B-38C2-FD44-B8FC-201757AC7190}"/>
              </a:ext>
            </a:extLst>
          </p:cNvPr>
          <p:cNvSpPr>
            <a:spLocks noGrp="1"/>
          </p:cNvSpPr>
          <p:nvPr>
            <p:ph type="sldNum" sz="quarter" idx="12"/>
          </p:nvPr>
        </p:nvSpPr>
        <p:spPr/>
        <p:txBody>
          <a:bodyPr/>
          <a:lstStyle/>
          <a:p>
            <a:pPr>
              <a:defRPr/>
            </a:pPr>
            <a:fld id="{2FB2626D-75F6-4693-9EA3-F8DFE3237A1B}" type="slidenum">
              <a:rPr lang="en-GB" altLang="en-US" smtClean="0"/>
              <a:pPr>
                <a:defRPr/>
              </a:pPr>
              <a:t>5</a:t>
            </a:fld>
            <a:endParaRPr lang="en-GB" altLang="en-US"/>
          </a:p>
        </p:txBody>
      </p:sp>
      <p:sp>
        <p:nvSpPr>
          <p:cNvPr id="5" name="Rectangle 4">
            <a:extLst>
              <a:ext uri="{FF2B5EF4-FFF2-40B4-BE49-F238E27FC236}">
                <a16:creationId xmlns:a16="http://schemas.microsoft.com/office/drawing/2014/main" id="{72DC12E7-27CE-C145-9FA9-B806EF28E764}"/>
              </a:ext>
            </a:extLst>
          </p:cNvPr>
          <p:cNvSpPr/>
          <p:nvPr/>
        </p:nvSpPr>
        <p:spPr>
          <a:xfrm>
            <a:off x="2999656" y="5680679"/>
            <a:ext cx="7524328" cy="1015663"/>
          </a:xfrm>
          <a:prstGeom prst="rect">
            <a:avLst/>
          </a:prstGeom>
          <a:solidFill>
            <a:schemeClr val="bg1"/>
          </a:solidFill>
        </p:spPr>
        <p:txBody>
          <a:bodyPr wrap="square">
            <a:spAutoFit/>
          </a:bodyPr>
          <a:lstStyle/>
          <a:p>
            <a:pPr algn="r"/>
            <a:r>
              <a:rPr lang="en-GB" sz="2000" dirty="0" err="1"/>
              <a:t>Sonuga-Barke</a:t>
            </a:r>
            <a:r>
              <a:rPr lang="en-GB" sz="2000" dirty="0"/>
              <a:t> (1998)</a:t>
            </a:r>
            <a:r>
              <a:rPr lang="en-US" sz="2000" dirty="0"/>
              <a:t> Categorical models of childhood disorder: a conceptual and empirical analysis. </a:t>
            </a:r>
            <a:r>
              <a:rPr lang="en-US" sz="2000" i="1" dirty="0"/>
              <a:t>Journal of Child Psychology and Psychiatry,</a:t>
            </a:r>
            <a:r>
              <a:rPr lang="en-US" sz="2000" dirty="0"/>
              <a:t> 39</a:t>
            </a:r>
            <a:r>
              <a:rPr lang="en-US" sz="2000" b="1" dirty="0"/>
              <a:t>,</a:t>
            </a:r>
            <a:r>
              <a:rPr lang="en-US" sz="2000" dirty="0"/>
              <a:t> 115-133</a:t>
            </a:r>
            <a:r>
              <a:rPr lang="en-US" dirty="0"/>
              <a:t>.</a:t>
            </a:r>
            <a:endParaRPr lang="en-GB" dirty="0"/>
          </a:p>
        </p:txBody>
      </p:sp>
      <p:sp>
        <p:nvSpPr>
          <p:cNvPr id="6" name="Rectangle 4"/>
          <p:cNvSpPr>
            <a:spLocks noChangeArrowheads="1"/>
          </p:cNvSpPr>
          <p:nvPr/>
        </p:nvSpPr>
        <p:spPr bwMode="auto">
          <a:xfrm>
            <a:off x="326572" y="154303"/>
            <a:ext cx="9144000" cy="1124744"/>
          </a:xfrm>
          <a:prstGeom prst="rect">
            <a:avLst/>
          </a:prstGeom>
          <a:solidFill>
            <a:schemeClr val="accent2">
              <a:lumMod val="40000"/>
              <a:lumOff val="60000"/>
            </a:schemeClr>
          </a:solidFill>
          <a:ln w="9525">
            <a:no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a:t>Why do we need consensus about a definition?</a:t>
            </a:r>
          </a:p>
        </p:txBody>
      </p:sp>
    </p:spTree>
    <p:extLst>
      <p:ext uri="{BB962C8B-B14F-4D97-AF65-F5344CB8AC3E}">
        <p14:creationId xmlns:p14="http://schemas.microsoft.com/office/powerpoint/2010/main" val="389481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descr="cover.jpg">
            <a:extLst>
              <a:ext uri="{FF2B5EF4-FFF2-40B4-BE49-F238E27FC236}">
                <a16:creationId xmlns:a16="http://schemas.microsoft.com/office/drawing/2014/main" id="{F24AA9E3-ED20-422C-A8C9-A4FFDC1CE75B}"/>
              </a:ext>
            </a:extLst>
          </p:cNvPr>
          <p:cNvPicPr>
            <a:picLocks noChangeAspect="1"/>
          </p:cNvPicPr>
          <p:nvPr/>
        </p:nvPicPr>
        <p:blipFill>
          <a:blip r:embed="rId3" cstate="print"/>
          <a:srcRect/>
          <a:stretch>
            <a:fillRect/>
          </a:stretch>
        </p:blipFill>
        <p:spPr>
          <a:xfrm>
            <a:off x="1347874" y="1650887"/>
            <a:ext cx="3017308" cy="4525963"/>
          </a:xfrm>
          <a:prstGeom prst="rect">
            <a:avLst/>
          </a:prstGeom>
        </p:spPr>
      </p:pic>
      <p:sp>
        <p:nvSpPr>
          <p:cNvPr id="5" name="Title 1">
            <a:extLst>
              <a:ext uri="{FF2B5EF4-FFF2-40B4-BE49-F238E27FC236}">
                <a16:creationId xmlns:a16="http://schemas.microsoft.com/office/drawing/2014/main" id="{4591485E-67DF-45B2-87E7-2EBE1486C6D1}"/>
              </a:ext>
            </a:extLst>
          </p:cNvPr>
          <p:cNvSpPr txBox="1">
            <a:spLocks/>
          </p:cNvSpPr>
          <p:nvPr/>
        </p:nvSpPr>
        <p:spPr>
          <a:xfrm>
            <a:off x="838200" y="4317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Rose Report (2009)</a:t>
            </a:r>
          </a:p>
        </p:txBody>
      </p:sp>
      <p:sp>
        <p:nvSpPr>
          <p:cNvPr id="15" name="Content Placeholder 14"/>
          <p:cNvSpPr>
            <a:spLocks noGrp="1"/>
          </p:cNvSpPr>
          <p:nvPr>
            <p:ph sz="half" idx="2"/>
          </p:nvPr>
        </p:nvSpPr>
        <p:spPr>
          <a:xfrm>
            <a:off x="4476466" y="1634015"/>
            <a:ext cx="7109346" cy="4792209"/>
          </a:xfrm>
        </p:spPr>
        <p:txBody>
          <a:bodyPr>
            <a:normAutofit/>
          </a:bodyPr>
          <a:lstStyle/>
          <a:p>
            <a:r>
              <a:rPr lang="en-GB" sz="2000" b="0" i="0" dirty="0">
                <a:solidFill>
                  <a:srgbClr val="1A1A1A"/>
                </a:solidFill>
                <a:effectLst/>
                <a:latin typeface="+mn-lt"/>
              </a:rPr>
              <a:t>Dyslexia is a learning difficulty that primarily affects the skills involved in accurate and fluent word reading and spelling. </a:t>
            </a:r>
          </a:p>
          <a:p>
            <a:r>
              <a:rPr lang="en-GB" sz="2000" b="0" i="0" dirty="0">
                <a:solidFill>
                  <a:srgbClr val="1A1A1A"/>
                </a:solidFill>
                <a:effectLst/>
                <a:latin typeface="+mn-lt"/>
              </a:rPr>
              <a:t>Characteristic features of dyslexia are difficulties in phonological awareness, verbal memory and verbal processing speed. </a:t>
            </a:r>
          </a:p>
          <a:p>
            <a:r>
              <a:rPr lang="en-GB" sz="2000" b="0" i="0" dirty="0">
                <a:solidFill>
                  <a:srgbClr val="1A1A1A"/>
                </a:solidFill>
                <a:effectLst/>
                <a:latin typeface="+mn-lt"/>
              </a:rPr>
              <a:t>Dyslexia occurs across the range of intellectual abilities. It is best thought of as a continuum, not a distinct category, and there are no clear cut-off points. </a:t>
            </a:r>
          </a:p>
          <a:p>
            <a:r>
              <a:rPr lang="en-GB" sz="2000" b="0" i="0" dirty="0">
                <a:solidFill>
                  <a:srgbClr val="1A1A1A"/>
                </a:solidFill>
                <a:effectLst/>
                <a:latin typeface="+mn-lt"/>
              </a:rPr>
              <a:t>A good indication of the severity and persistence of dyslexic difficulties can be gained by examining how the individual responds or has responded to well-founded intervention.</a:t>
            </a:r>
          </a:p>
          <a:p>
            <a:r>
              <a:rPr lang="en-US" sz="2000" b="1" dirty="0">
                <a:latin typeface="+mn-lt"/>
              </a:rPr>
              <a:t>‘</a:t>
            </a:r>
            <a:r>
              <a:rPr lang="en-US" sz="2000" dirty="0">
                <a:latin typeface="+mn-lt"/>
              </a:rPr>
              <a:t>Co-occurring difficulties may be seen in aspects of </a:t>
            </a:r>
            <a:r>
              <a:rPr lang="en-US" sz="2000" b="1" dirty="0">
                <a:latin typeface="+mn-lt"/>
              </a:rPr>
              <a:t>language, motor co-ordination, mental calculation, concentration </a:t>
            </a:r>
            <a:r>
              <a:rPr lang="en-US" sz="2000" dirty="0">
                <a:latin typeface="+mn-lt"/>
              </a:rPr>
              <a:t>and </a:t>
            </a:r>
            <a:r>
              <a:rPr lang="en-US" sz="2000" b="1" dirty="0">
                <a:latin typeface="+mn-lt"/>
              </a:rPr>
              <a:t>personal organization, </a:t>
            </a:r>
            <a:r>
              <a:rPr lang="en-US" sz="2000" dirty="0">
                <a:latin typeface="+mn-lt"/>
              </a:rPr>
              <a:t>but these are not, by themselves, markers of dyslexia</a:t>
            </a:r>
            <a:r>
              <a:rPr lang="en-US" sz="2000" b="1" dirty="0">
                <a:latin typeface="+mn-lt"/>
              </a:rPr>
              <a:t>’</a:t>
            </a:r>
          </a:p>
          <a:p>
            <a:endParaRPr lang="en-GB" sz="2000" dirty="0"/>
          </a:p>
        </p:txBody>
      </p:sp>
    </p:spTree>
    <p:extLst>
      <p:ext uri="{BB962C8B-B14F-4D97-AF65-F5344CB8AC3E}">
        <p14:creationId xmlns:p14="http://schemas.microsoft.com/office/powerpoint/2010/main" val="145014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Dyslexia Association</a:t>
            </a:r>
          </a:p>
        </p:txBody>
      </p:sp>
      <p:sp>
        <p:nvSpPr>
          <p:cNvPr id="3" name="Content Placeholder 2"/>
          <p:cNvSpPr>
            <a:spLocks noGrp="1"/>
          </p:cNvSpPr>
          <p:nvPr>
            <p:ph sz="half" idx="1"/>
          </p:nvPr>
        </p:nvSpPr>
        <p:spPr/>
        <p:txBody>
          <a:bodyPr>
            <a:normAutofit fontScale="92500" lnSpcReduction="10000"/>
          </a:bodyPr>
          <a:lstStyle/>
          <a:p>
            <a:r>
              <a:rPr lang="en-US" dirty="0">
                <a:latin typeface="+mn-lt"/>
              </a:rPr>
              <a:t>Dyslexia is a specific learning disability that is neurobiological in origin. </a:t>
            </a:r>
          </a:p>
          <a:p>
            <a:r>
              <a:rPr lang="en-US" dirty="0">
                <a:latin typeface="+mn-lt"/>
              </a:rPr>
              <a:t>It is characterized by difficulties with accurate and/or fluent word recognition and by poor spelling and decoding abilities. </a:t>
            </a:r>
          </a:p>
          <a:p>
            <a:r>
              <a:rPr lang="en-US" dirty="0">
                <a:latin typeface="+mn-lt"/>
              </a:rPr>
              <a:t>These difficulties typically result from a deficit in the phonological component of language that is often unexpected in relation to other cognitive abilities and the provision of effective classroom instruction. </a:t>
            </a:r>
          </a:p>
          <a:p>
            <a:r>
              <a:rPr lang="en-US" dirty="0">
                <a:latin typeface="+mn-lt"/>
              </a:rPr>
              <a:t>Secondary consequences may include problems in reading comprehension and reduced reading experience that can impede growth of vocabulary and background knowledge.</a:t>
            </a:r>
            <a:endParaRPr lang="en-GB" dirty="0">
              <a:latin typeface="+mn-lt"/>
            </a:endParaRP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94388" y="2883196"/>
            <a:ext cx="5811837" cy="2236195"/>
          </a:xfrm>
        </p:spPr>
      </p:pic>
    </p:spTree>
    <p:extLst>
      <p:ext uri="{BB962C8B-B14F-4D97-AF65-F5344CB8AC3E}">
        <p14:creationId xmlns:p14="http://schemas.microsoft.com/office/powerpoint/2010/main" val="35435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Rose versus IDA Definitions</a:t>
            </a:r>
          </a:p>
        </p:txBody>
      </p:sp>
      <p:sp>
        <p:nvSpPr>
          <p:cNvPr id="6" name="Text Placeholder 5"/>
          <p:cNvSpPr>
            <a:spLocks noGrp="1"/>
          </p:cNvSpPr>
          <p:nvPr>
            <p:ph idx="1"/>
          </p:nvPr>
        </p:nvSpPr>
        <p:spPr/>
        <p:txBody>
          <a:bodyPr/>
          <a:lstStyle/>
          <a:p>
            <a:r>
              <a:rPr lang="en-GB" dirty="0"/>
              <a:t>Rose</a:t>
            </a:r>
          </a:p>
        </p:txBody>
      </p:sp>
      <p:graphicFrame>
        <p:nvGraphicFramePr>
          <p:cNvPr id="15" name="Table 14"/>
          <p:cNvGraphicFramePr>
            <a:graphicFrameLocks noGrp="1"/>
          </p:cNvGraphicFramePr>
          <p:nvPr>
            <p:extLst>
              <p:ext uri="{D42A27DB-BD31-4B8C-83A1-F6EECF244321}">
                <p14:modId xmlns:p14="http://schemas.microsoft.com/office/powerpoint/2010/main" val="2626810023"/>
              </p:ext>
            </p:extLst>
          </p:nvPr>
        </p:nvGraphicFramePr>
        <p:xfrm>
          <a:off x="1314581" y="2111827"/>
          <a:ext cx="10180733" cy="4167053"/>
        </p:xfrm>
        <a:graphic>
          <a:graphicData uri="http://schemas.openxmlformats.org/drawingml/2006/table">
            <a:tbl>
              <a:tblPr firstRow="1" bandRow="1">
                <a:tableStyleId>{5C22544A-7EE6-4342-B048-85BDC9FD1C3A}</a:tableStyleId>
              </a:tblPr>
              <a:tblGrid>
                <a:gridCol w="4955590">
                  <a:extLst>
                    <a:ext uri="{9D8B030D-6E8A-4147-A177-3AD203B41FA5}">
                      <a16:colId xmlns:a16="http://schemas.microsoft.com/office/drawing/2014/main" val="1981110703"/>
                    </a:ext>
                  </a:extLst>
                </a:gridCol>
                <a:gridCol w="2177143">
                  <a:extLst>
                    <a:ext uri="{9D8B030D-6E8A-4147-A177-3AD203B41FA5}">
                      <a16:colId xmlns:a16="http://schemas.microsoft.com/office/drawing/2014/main" val="880961865"/>
                    </a:ext>
                  </a:extLst>
                </a:gridCol>
                <a:gridCol w="3048000">
                  <a:extLst>
                    <a:ext uri="{9D8B030D-6E8A-4147-A177-3AD203B41FA5}">
                      <a16:colId xmlns:a16="http://schemas.microsoft.com/office/drawing/2014/main" val="86057010"/>
                    </a:ext>
                  </a:extLst>
                </a:gridCol>
              </a:tblGrid>
              <a:tr h="521534">
                <a:tc>
                  <a:txBody>
                    <a:bodyPr/>
                    <a:lstStyle/>
                    <a:p>
                      <a:r>
                        <a:rPr lang="en-GB" sz="2000" dirty="0"/>
                        <a:t>Issue</a:t>
                      </a:r>
                    </a:p>
                  </a:txBody>
                  <a:tcPr/>
                </a:tc>
                <a:tc>
                  <a:txBody>
                    <a:bodyPr/>
                    <a:lstStyle/>
                    <a:p>
                      <a:r>
                        <a:rPr lang="en-GB" sz="2000" dirty="0"/>
                        <a:t>Rose</a:t>
                      </a:r>
                    </a:p>
                  </a:txBody>
                  <a:tcPr/>
                </a:tc>
                <a:tc>
                  <a:txBody>
                    <a:bodyPr/>
                    <a:lstStyle/>
                    <a:p>
                      <a:r>
                        <a:rPr lang="en-GB" sz="2000" dirty="0"/>
                        <a:t>IDA</a:t>
                      </a:r>
                    </a:p>
                  </a:txBody>
                  <a:tcPr/>
                </a:tc>
                <a:extLst>
                  <a:ext uri="{0D108BD9-81ED-4DB2-BD59-A6C34878D82A}">
                    <a16:rowId xmlns:a16="http://schemas.microsoft.com/office/drawing/2014/main" val="1485300100"/>
                  </a:ext>
                </a:extLst>
              </a:tr>
              <a:tr h="479953">
                <a:tc>
                  <a:txBody>
                    <a:bodyPr/>
                    <a:lstStyle/>
                    <a:p>
                      <a:r>
                        <a:rPr lang="en-GB" sz="2000" dirty="0"/>
                        <a:t>Mentions accuracy and fluency</a:t>
                      </a:r>
                    </a:p>
                  </a:txBody>
                  <a:tcPr/>
                </a:tc>
                <a:tc>
                  <a:txBody>
                    <a:bodyPr/>
                    <a:lstStyle/>
                    <a:p>
                      <a:r>
                        <a:rPr lang="en-GB" sz="2000" dirty="0"/>
                        <a:t>Yes</a:t>
                      </a:r>
                    </a:p>
                  </a:txBody>
                  <a:tcPr/>
                </a:tc>
                <a:tc>
                  <a:txBody>
                    <a:bodyPr/>
                    <a:lstStyle/>
                    <a:p>
                      <a:r>
                        <a:rPr lang="en-GB" sz="2000" dirty="0"/>
                        <a:t>Yes</a:t>
                      </a:r>
                    </a:p>
                  </a:txBody>
                  <a:tcPr/>
                </a:tc>
                <a:extLst>
                  <a:ext uri="{0D108BD9-81ED-4DB2-BD59-A6C34878D82A}">
                    <a16:rowId xmlns:a16="http://schemas.microsoft.com/office/drawing/2014/main" val="26374888"/>
                  </a:ext>
                </a:extLst>
              </a:tr>
              <a:tr h="544286">
                <a:tc>
                  <a:txBody>
                    <a:bodyPr/>
                    <a:lstStyle/>
                    <a:p>
                      <a:r>
                        <a:rPr lang="en-GB" sz="2000" dirty="0"/>
                        <a:t>Mentions co-occurring</a:t>
                      </a:r>
                      <a:r>
                        <a:rPr lang="en-GB" sz="2000" baseline="0" dirty="0"/>
                        <a:t> disorders</a:t>
                      </a:r>
                      <a:endParaRPr lang="en-GB" sz="2000" dirty="0"/>
                    </a:p>
                  </a:txBody>
                  <a:tcPr/>
                </a:tc>
                <a:tc>
                  <a:txBody>
                    <a:bodyPr/>
                    <a:lstStyle/>
                    <a:p>
                      <a:r>
                        <a:rPr lang="en-GB" sz="2000" dirty="0"/>
                        <a:t>Yes</a:t>
                      </a:r>
                    </a:p>
                  </a:txBody>
                  <a:tcPr/>
                </a:tc>
                <a:tc>
                  <a:txBody>
                    <a:bodyPr/>
                    <a:lstStyle/>
                    <a:p>
                      <a:r>
                        <a:rPr lang="en-GB" sz="2000" dirty="0"/>
                        <a:t>No</a:t>
                      </a:r>
                    </a:p>
                  </a:txBody>
                  <a:tcPr/>
                </a:tc>
                <a:extLst>
                  <a:ext uri="{0D108BD9-81ED-4DB2-BD59-A6C34878D82A}">
                    <a16:rowId xmlns:a16="http://schemas.microsoft.com/office/drawing/2014/main" val="1303804019"/>
                  </a:ext>
                </a:extLst>
              </a:tr>
              <a:tr h="609600">
                <a:tc>
                  <a:txBody>
                    <a:bodyPr/>
                    <a:lstStyle/>
                    <a:p>
                      <a:r>
                        <a:rPr lang="en-GB" sz="2000" dirty="0"/>
                        <a:t>Mentions phonological skills</a:t>
                      </a:r>
                    </a:p>
                  </a:txBody>
                  <a:tcPr/>
                </a:tc>
                <a:tc>
                  <a:txBody>
                    <a:bodyPr/>
                    <a:lstStyle/>
                    <a:p>
                      <a:r>
                        <a:rPr lang="en-GB" sz="2000" dirty="0"/>
                        <a:t>Yes</a:t>
                      </a:r>
                    </a:p>
                  </a:txBody>
                  <a:tcPr/>
                </a:tc>
                <a:tc>
                  <a:txBody>
                    <a:bodyPr/>
                    <a:lstStyle/>
                    <a:p>
                      <a:r>
                        <a:rPr lang="en-GB" sz="2000" dirty="0"/>
                        <a:t>Yes</a:t>
                      </a:r>
                    </a:p>
                  </a:txBody>
                  <a:tcPr/>
                </a:tc>
                <a:extLst>
                  <a:ext uri="{0D108BD9-81ED-4DB2-BD59-A6C34878D82A}">
                    <a16:rowId xmlns:a16="http://schemas.microsoft.com/office/drawing/2014/main" val="736748556"/>
                  </a:ext>
                </a:extLst>
              </a:tr>
              <a:tr h="521534">
                <a:tc>
                  <a:txBody>
                    <a:bodyPr/>
                    <a:lstStyle/>
                    <a:p>
                      <a:r>
                        <a:rPr lang="en-GB" sz="2000" dirty="0"/>
                        <a:t>Addresses possible causes</a:t>
                      </a:r>
                    </a:p>
                  </a:txBody>
                  <a:tcPr/>
                </a:tc>
                <a:tc>
                  <a:txBody>
                    <a:bodyPr/>
                    <a:lstStyle/>
                    <a:p>
                      <a:r>
                        <a:rPr lang="en-GB" sz="2000" dirty="0"/>
                        <a:t>‘how an</a:t>
                      </a:r>
                      <a:r>
                        <a:rPr lang="en-GB" sz="2000" baseline="0" dirty="0"/>
                        <a:t> individual responds to intervention’</a:t>
                      </a:r>
                      <a:endParaRPr lang="en-GB" sz="2000" dirty="0"/>
                    </a:p>
                  </a:txBody>
                  <a:tcPr/>
                </a:tc>
                <a:tc>
                  <a:txBody>
                    <a:bodyPr/>
                    <a:lstStyle/>
                    <a:p>
                      <a:r>
                        <a:rPr lang="en-GB" sz="2000" dirty="0"/>
                        <a:t>‘neurobiological</a:t>
                      </a:r>
                      <a:r>
                        <a:rPr lang="en-GB" sz="2000" baseline="0" dirty="0"/>
                        <a:t> in origin’</a:t>
                      </a:r>
                      <a:endParaRPr lang="en-GB" sz="2000" dirty="0"/>
                    </a:p>
                  </a:txBody>
                  <a:tcPr/>
                </a:tc>
                <a:extLst>
                  <a:ext uri="{0D108BD9-81ED-4DB2-BD59-A6C34878D82A}">
                    <a16:rowId xmlns:a16="http://schemas.microsoft.com/office/drawing/2014/main" val="3834097033"/>
                  </a:ext>
                </a:extLst>
              </a:tr>
              <a:tr h="521534">
                <a:tc>
                  <a:txBody>
                    <a:bodyPr/>
                    <a:lstStyle/>
                    <a:p>
                      <a:r>
                        <a:rPr lang="en-GB" sz="2000" dirty="0"/>
                        <a:t>Role of intellectual</a:t>
                      </a:r>
                      <a:r>
                        <a:rPr lang="en-GB" sz="2000" baseline="0" dirty="0"/>
                        <a:t> abilities</a:t>
                      </a:r>
                      <a:endParaRPr lang="en-GB" sz="2000" dirty="0"/>
                    </a:p>
                  </a:txBody>
                  <a:tcPr/>
                </a:tc>
                <a:tc>
                  <a:txBody>
                    <a:bodyPr/>
                    <a:lstStyle/>
                    <a:p>
                      <a:r>
                        <a:rPr lang="en-GB" sz="2000" dirty="0"/>
                        <a:t>‘can occur across</a:t>
                      </a:r>
                      <a:r>
                        <a:rPr lang="en-GB" sz="2000" baseline="0" dirty="0"/>
                        <a:t> the range of IQ’</a:t>
                      </a:r>
                      <a:endParaRPr lang="en-GB" sz="2000" dirty="0"/>
                    </a:p>
                  </a:txBody>
                  <a:tcPr/>
                </a:tc>
                <a:tc>
                  <a:txBody>
                    <a:bodyPr/>
                    <a:lstStyle/>
                    <a:p>
                      <a:r>
                        <a:rPr lang="en-GB" sz="2000" dirty="0"/>
                        <a:t>‘often unexpected in relation to other cognitive</a:t>
                      </a:r>
                      <a:r>
                        <a:rPr lang="en-GB" sz="2000" baseline="0" dirty="0"/>
                        <a:t> abilities’</a:t>
                      </a:r>
                      <a:endParaRPr lang="en-GB" sz="2000" dirty="0"/>
                    </a:p>
                  </a:txBody>
                  <a:tcPr/>
                </a:tc>
                <a:extLst>
                  <a:ext uri="{0D108BD9-81ED-4DB2-BD59-A6C34878D82A}">
                    <a16:rowId xmlns:a16="http://schemas.microsoft.com/office/drawing/2014/main" val="2326415434"/>
                  </a:ext>
                </a:extLst>
              </a:tr>
            </a:tbl>
          </a:graphicData>
        </a:graphic>
      </p:graphicFrame>
    </p:spTree>
    <p:extLst>
      <p:ext uri="{BB962C8B-B14F-4D97-AF65-F5344CB8AC3E}">
        <p14:creationId xmlns:p14="http://schemas.microsoft.com/office/powerpoint/2010/main" val="218101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45FC-6AC3-B98D-D523-0DDA1FACC3CB}"/>
              </a:ext>
            </a:extLst>
          </p:cNvPr>
          <p:cNvSpPr>
            <a:spLocks noGrp="1"/>
          </p:cNvSpPr>
          <p:nvPr>
            <p:ph type="title"/>
          </p:nvPr>
        </p:nvSpPr>
        <p:spPr/>
        <p:txBody>
          <a:bodyPr>
            <a:normAutofit fontScale="90000"/>
          </a:bodyPr>
          <a:lstStyle/>
          <a:p>
            <a:r>
              <a:rPr lang="en-US" dirty="0"/>
              <a:t>Elliott (2020) “it’s time to be scientific about dyslexia”</a:t>
            </a:r>
          </a:p>
        </p:txBody>
      </p:sp>
      <p:sp>
        <p:nvSpPr>
          <p:cNvPr id="5" name="Content Placeholder 4">
            <a:extLst>
              <a:ext uri="{FF2B5EF4-FFF2-40B4-BE49-F238E27FC236}">
                <a16:creationId xmlns:a16="http://schemas.microsoft.com/office/drawing/2014/main" id="{D5C077CA-9092-D452-51FB-08078768B8CE}"/>
              </a:ext>
            </a:extLst>
          </p:cNvPr>
          <p:cNvSpPr>
            <a:spLocks noGrp="1"/>
          </p:cNvSpPr>
          <p:nvPr>
            <p:ph idx="1"/>
          </p:nvPr>
        </p:nvSpPr>
        <p:spPr/>
        <p:txBody>
          <a:bodyPr/>
          <a:lstStyle/>
          <a:p>
            <a:r>
              <a:rPr lang="en-US" dirty="0"/>
              <a:t>Contrasts 4 different approaches to defining dyslexia:</a:t>
            </a:r>
          </a:p>
          <a:p>
            <a:pPr lvl="1"/>
            <a:r>
              <a:rPr lang="en-US" dirty="0"/>
              <a:t>Individuals with poor reading accuracy</a:t>
            </a:r>
          </a:p>
          <a:p>
            <a:pPr lvl="1"/>
            <a:r>
              <a:rPr lang="en-US" dirty="0"/>
              <a:t>A subgroup of individuals with poor reading accuracy, decided clinically</a:t>
            </a:r>
          </a:p>
          <a:p>
            <a:pPr lvl="1"/>
            <a:r>
              <a:rPr lang="en-US" dirty="0"/>
              <a:t>Individuals whose  reading difficulties do not respond well to intervention</a:t>
            </a:r>
          </a:p>
          <a:p>
            <a:pPr lvl="1"/>
            <a:r>
              <a:rPr lang="en-US" dirty="0"/>
              <a:t>A complex neurodiverse profile which goes beyond reading difficulties, and in some cases may not include reading difficulties</a:t>
            </a:r>
          </a:p>
          <a:p>
            <a:pPr lvl="1"/>
            <a:endParaRPr lang="en-US" dirty="0"/>
          </a:p>
          <a:p>
            <a:r>
              <a:rPr lang="en-US" dirty="0"/>
              <a:t>Argues that all of them are problematic</a:t>
            </a:r>
          </a:p>
          <a:p>
            <a:pPr lvl="1"/>
            <a:endParaRPr lang="en-US" dirty="0"/>
          </a:p>
        </p:txBody>
      </p:sp>
    </p:spTree>
    <p:extLst>
      <p:ext uri="{BB962C8B-B14F-4D97-AF65-F5344CB8AC3E}">
        <p14:creationId xmlns:p14="http://schemas.microsoft.com/office/powerpoint/2010/main" val="558413166"/>
      </p:ext>
    </p:extLst>
  </p:cSld>
  <p:clrMapOvr>
    <a:masterClrMapping/>
  </p:clrMapOvr>
</p:sld>
</file>

<file path=ppt/theme/theme1.xml><?xml version="1.0" encoding="utf-8"?>
<a:theme xmlns:a="http://schemas.openxmlformats.org/drawingml/2006/main" name="GLEA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EAtheme" id="{4D67DE8C-649E-49FE-899B-51346F313FE4}" vid="{4698B775-B730-4ACE-8850-117CDEAB8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5B73654FD2D74C8F0C4982214F5DAC" ma:contentTypeVersion="20" ma:contentTypeDescription="Create a new document." ma:contentTypeScope="" ma:versionID="5540427036e6b66f968dbaed5e217c32">
  <xsd:schema xmlns:xsd="http://www.w3.org/2001/XMLSchema" xmlns:xs="http://www.w3.org/2001/XMLSchema" xmlns:p="http://schemas.microsoft.com/office/2006/metadata/properties" xmlns:ns1="http://schemas.microsoft.com/sharepoint/v3" xmlns:ns3="b4518908-d5ff-40f4-b024-86638e8db23d" xmlns:ns4="bbb8ae36-f9cc-4214-9a72-b9e1ea84e062" targetNamespace="http://schemas.microsoft.com/office/2006/metadata/properties" ma:root="true" ma:fieldsID="f26601aaad0edd656d340a3a0d25b0f0" ns1:_="" ns3:_="" ns4:_="">
    <xsd:import namespace="http://schemas.microsoft.com/sharepoint/v3"/>
    <xsd:import namespace="b4518908-d5ff-40f4-b024-86638e8db23d"/>
    <xsd:import namespace="bbb8ae36-f9cc-4214-9a72-b9e1ea84e0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518908-d5ff-40f4-b024-86638e8db2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b8ae36-f9cc-4214-9a72-b9e1ea84e062"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4518908-d5ff-40f4-b024-86638e8db23d"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66B5DFC-92B9-467D-9436-31BF6851B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518908-d5ff-40f4-b024-86638e8db23d"/>
    <ds:schemaRef ds:uri="bbb8ae36-f9cc-4214-9a72-b9e1ea84e0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F58DC9-B701-4565-96A0-B2FFE54B9E3B}">
  <ds:schemaRefs>
    <ds:schemaRef ds:uri="http://schemas.microsoft.com/sharepoint/v3/contenttype/forms"/>
  </ds:schemaRefs>
</ds:datastoreItem>
</file>

<file path=customXml/itemProps3.xml><?xml version="1.0" encoding="utf-8"?>
<ds:datastoreItem xmlns:ds="http://schemas.openxmlformats.org/officeDocument/2006/customXml" ds:itemID="{BAACE90A-59C5-4DBA-8A98-088F1D88CA6A}">
  <ds:schemaRefs>
    <ds:schemaRef ds:uri="http://purl.org/dc/elements/1.1/"/>
    <ds:schemaRef ds:uri="http://purl.org/dc/dcmitype/"/>
    <ds:schemaRef ds:uri="http://purl.org/dc/term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bbb8ae36-f9cc-4214-9a72-b9e1ea84e062"/>
    <ds:schemaRef ds:uri="b4518908-d5ff-40f4-b024-86638e8db23d"/>
  </ds:schemaRefs>
</ds:datastoreItem>
</file>

<file path=docProps/app.xml><?xml version="1.0" encoding="utf-8"?>
<Properties xmlns="http://schemas.openxmlformats.org/officeDocument/2006/extended-properties" xmlns:vt="http://schemas.openxmlformats.org/officeDocument/2006/docPropsVTypes">
  <Template>GLEAtheme</Template>
  <TotalTime>5154</TotalTime>
  <Words>3856</Words>
  <Application>Microsoft Macintosh PowerPoint</Application>
  <PresentationFormat>Widescreen</PresentationFormat>
  <Paragraphs>365</Paragraphs>
  <Slides>30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 Unicode MS</vt:lpstr>
      <vt:lpstr>Aptos</vt:lpstr>
      <vt:lpstr>Arial</vt:lpstr>
      <vt:lpstr>Calibri</vt:lpstr>
      <vt:lpstr>Wingdings</vt:lpstr>
      <vt:lpstr>GLEAtheme</vt:lpstr>
      <vt:lpstr>Towards an updated definition of dyslexia: findings from a Delphi study of dyslexia experts</vt:lpstr>
      <vt:lpstr>Plan for the Talk</vt:lpstr>
      <vt:lpstr>1970s-1990s: Dyslexia as a categorical disorder</vt:lpstr>
      <vt:lpstr>2000s: Dyslexia reconsidered</vt:lpstr>
      <vt:lpstr>PowerPoint Presentation</vt:lpstr>
      <vt:lpstr>PowerPoint Presentation</vt:lpstr>
      <vt:lpstr>International Dyslexia Association</vt:lpstr>
      <vt:lpstr>Rose versus IDA Definitions</vt:lpstr>
      <vt:lpstr>Elliott (2020) “it’s time to be scientific about dyslexia”</vt:lpstr>
      <vt:lpstr>2019: Local authorities discouraging diagnosis of dyslexia</vt:lpstr>
      <vt:lpstr>2020 Review of SpLD: current issues</vt:lpstr>
      <vt:lpstr>2021 – 2023: SASC Review</vt:lpstr>
      <vt:lpstr>How can we build a consensus?</vt:lpstr>
      <vt:lpstr>Delphi Dyslexia Team</vt:lpstr>
      <vt:lpstr>Expert Panel Members</vt:lpstr>
      <vt:lpstr>Demographics of the Panel</vt:lpstr>
      <vt:lpstr>The Process</vt:lpstr>
      <vt:lpstr>Example Statement </vt:lpstr>
      <vt:lpstr>Round 1 Results</vt:lpstr>
      <vt:lpstr>Round 2 Results</vt:lpstr>
      <vt:lpstr>Where do we agree?</vt:lpstr>
      <vt:lpstr>Agreement - Initial Identification</vt:lpstr>
      <vt:lpstr>Agreement - What to Assess </vt:lpstr>
      <vt:lpstr>What were the thorny issues?</vt:lpstr>
      <vt:lpstr>Issue 1: guidance and setting specific cut-off points </vt:lpstr>
      <vt:lpstr>Issue 2: The role of IQ and intelligence testing</vt:lpstr>
      <vt:lpstr>A new definition of dyslexia</vt:lpstr>
      <vt:lpstr>So What – how does this differ?</vt:lpstr>
      <vt:lpstr>What Next?</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Snowling</dc:creator>
  <cp:lastModifiedBy>Julia Carroll</cp:lastModifiedBy>
  <cp:revision>123</cp:revision>
  <dcterms:created xsi:type="dcterms:W3CDTF">2023-04-29T12:54:44Z</dcterms:created>
  <dcterms:modified xsi:type="dcterms:W3CDTF">2024-05-03T13:46:14Z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0x010100285B73654FD2D74C8F0C4982214F5DAC</vt:lpwstr>
  </property>
</Properties>
</file>